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 id="2147483691" r:id="rId3"/>
    <p:sldMasterId id="2147483693" r:id="rId4"/>
    <p:sldMasterId id="2147483695" r:id="rId5"/>
  </p:sldMasterIdLst>
  <p:notesMasterIdLst>
    <p:notesMasterId r:id="rId19"/>
  </p:notesMasterIdLst>
  <p:handoutMasterIdLst>
    <p:handoutMasterId r:id="rId20"/>
  </p:handoutMasterIdLst>
  <p:sldIdLst>
    <p:sldId id="256" r:id="rId6"/>
    <p:sldId id="257" r:id="rId7"/>
    <p:sldId id="267" r:id="rId8"/>
    <p:sldId id="259" r:id="rId9"/>
    <p:sldId id="262" r:id="rId10"/>
    <p:sldId id="266" r:id="rId11"/>
    <p:sldId id="263" r:id="rId12"/>
    <p:sldId id="260" r:id="rId13"/>
    <p:sldId id="268" r:id="rId14"/>
    <p:sldId id="278" r:id="rId15"/>
    <p:sldId id="264" r:id="rId16"/>
    <p:sldId id="261" r:id="rId17"/>
    <p:sldId id="269" r:id="rId1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49029"/>
    <a:srgbClr val="E97300"/>
    <a:srgbClr val="FBCA19"/>
    <a:srgbClr val="73B632"/>
    <a:srgbClr val="62BB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36" autoAdjust="0"/>
  </p:normalViewPr>
  <p:slideViewPr>
    <p:cSldViewPr>
      <p:cViewPr varScale="1">
        <p:scale>
          <a:sx n="50" d="100"/>
          <a:sy n="50" d="100"/>
        </p:scale>
        <p:origin x="1267" y="48"/>
      </p:cViewPr>
      <p:guideLst>
        <p:guide orient="horz" pos="2064"/>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1.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1C270B81-D9A6-4889-A6AC-808EC9C20B99}" type="datetimeFigureOut">
              <a:rPr lang="en-US" smtClean="0"/>
              <a:t>8/9/2016</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29E5109A-FF2D-4F6E-A0B0-06F9064F9405}" type="slidenum">
              <a:rPr lang="en-US" smtClean="0"/>
              <a:t>‹#›</a:t>
            </a:fld>
            <a:endParaRPr lang="en-US"/>
          </a:p>
        </p:txBody>
      </p:sp>
    </p:spTree>
    <p:extLst>
      <p:ext uri="{BB962C8B-B14F-4D97-AF65-F5344CB8AC3E}">
        <p14:creationId xmlns:p14="http://schemas.microsoft.com/office/powerpoint/2010/main" val="414599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D42BA46-8713-485A-B568-DAD4876AC994}" type="datetimeFigureOut">
              <a:rPr lang="en-US" smtClean="0"/>
              <a:t>8/9/2016</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6B7B5982-93AC-4CF3-8F74-43D691EDB817}" type="slidenum">
              <a:rPr lang="en-US" smtClean="0"/>
              <a:t>‹#›</a:t>
            </a:fld>
            <a:endParaRPr lang="en-US"/>
          </a:p>
        </p:txBody>
      </p:sp>
    </p:spTree>
    <p:extLst>
      <p:ext uri="{BB962C8B-B14F-4D97-AF65-F5344CB8AC3E}">
        <p14:creationId xmlns:p14="http://schemas.microsoft.com/office/powerpoint/2010/main" val="276171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27097" cy="6858000"/>
          </a:xfrm>
          <a:prstGeom prst="rect">
            <a:avLst/>
          </a:prstGeom>
        </p:spPr>
      </p:pic>
      <p:sp>
        <p:nvSpPr>
          <p:cNvPr id="4" name="Title 1"/>
          <p:cNvSpPr>
            <a:spLocks noGrp="1"/>
          </p:cNvSpPr>
          <p:nvPr>
            <p:ph type="title"/>
          </p:nvPr>
        </p:nvSpPr>
        <p:spPr>
          <a:xfrm>
            <a:off x="3886199" y="3862387"/>
            <a:ext cx="4800601" cy="2614612"/>
          </a:xfrm>
        </p:spPr>
        <p:txBody>
          <a:bodyPr anchor="t"/>
          <a:lstStyle>
            <a:lvl1pPr algn="l">
              <a:defRPr sz="4000" b="1" cap="all">
                <a:solidFill>
                  <a:srgbClr val="FBCA19"/>
                </a:solidFil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3886199" y="2362200"/>
            <a:ext cx="4800601" cy="1447800"/>
          </a:xfrm>
        </p:spPr>
        <p:txBody>
          <a:bodyPr anchor="b"/>
          <a:lstStyle>
            <a:lvl1pPr marL="0" indent="0">
              <a:buNone/>
              <a:defRPr sz="2000">
                <a:solidFill>
                  <a:srgbClr val="73B63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8" name="Picture 7" descr="epa_logo_horiz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72200" y="381000"/>
            <a:ext cx="2514600" cy="348723"/>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215601"/>
            <a:ext cx="82296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467506"/>
            <a:ext cx="8229600" cy="374809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4782339"/>
            <a:ext cx="8229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539657-E209-49E6-B1C4-CD65F78F677B}" type="datetime1">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1C137E-5EEF-45AC-9F24-4838C7C97C72}" type="datetime1">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DDF19-9E32-4944-A109-C34AC93C6A4A}" type="slidenum">
              <a:rPr lang="en-US" smtClean="0"/>
              <a:t>‹#›</a:t>
            </a:fld>
            <a:endParaRPr lang="en-US"/>
          </a:p>
        </p:txBody>
      </p:sp>
      <p:sp>
        <p:nvSpPr>
          <p:cNvPr id="8" name="Title 1"/>
          <p:cNvSpPr>
            <a:spLocks noGrp="1"/>
          </p:cNvSpPr>
          <p:nvPr>
            <p:ph type="title"/>
          </p:nvPr>
        </p:nvSpPr>
        <p:spPr>
          <a:xfrm>
            <a:off x="457200" y="4395787"/>
            <a:ext cx="6324600" cy="1383696"/>
          </a:xfrm>
        </p:spPr>
        <p:txBody>
          <a:bodyPr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457200" y="2895600"/>
            <a:ext cx="63246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186141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1C137E-5EEF-45AC-9F24-4838C7C97C72}" type="datetime1">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DDF19-9E32-4944-A109-C34AC93C6A4A}" type="slidenum">
              <a:rPr lang="en-US" smtClean="0"/>
              <a:t>‹#›</a:t>
            </a:fld>
            <a:endParaRPr lang="en-US"/>
          </a:p>
        </p:txBody>
      </p:sp>
      <p:sp>
        <p:nvSpPr>
          <p:cNvPr id="8" name="Title 1"/>
          <p:cNvSpPr>
            <a:spLocks noGrp="1"/>
          </p:cNvSpPr>
          <p:nvPr>
            <p:ph type="title"/>
          </p:nvPr>
        </p:nvSpPr>
        <p:spPr>
          <a:xfrm>
            <a:off x="2362200" y="4395787"/>
            <a:ext cx="6324600" cy="1383696"/>
          </a:xfrm>
        </p:spPr>
        <p:txBody>
          <a:bodyPr anchor="t"/>
          <a:lstStyle>
            <a:lvl1pPr algn="l">
              <a:defRPr sz="4000" b="1" cap="all"/>
            </a:lvl1pPr>
          </a:lstStyle>
          <a:p>
            <a:r>
              <a:rPr lang="en-US" smtClean="0"/>
              <a:t>Click to edit Master title style</a:t>
            </a:r>
            <a:endParaRPr lang="en-US" dirty="0"/>
          </a:p>
        </p:txBody>
      </p:sp>
      <p:sp>
        <p:nvSpPr>
          <p:cNvPr id="9" name="Text Placeholder 2"/>
          <p:cNvSpPr>
            <a:spLocks noGrp="1"/>
          </p:cNvSpPr>
          <p:nvPr>
            <p:ph type="body" idx="1"/>
          </p:nvPr>
        </p:nvSpPr>
        <p:spPr>
          <a:xfrm>
            <a:off x="2362200" y="2895600"/>
            <a:ext cx="6324600" cy="15240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3129947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17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85C9A"/>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141313"/>
                </a:solidFill>
              </a:defRPr>
            </a:lvl1pPr>
            <a:lvl2pPr>
              <a:buClr>
                <a:schemeClr val="bg2"/>
              </a:buClr>
              <a:defRPr>
                <a:solidFill>
                  <a:srgbClr val="141313"/>
                </a:solidFill>
              </a:defRPr>
            </a:lvl2pPr>
            <a:lvl3pPr>
              <a:buClr>
                <a:schemeClr val="bg2"/>
              </a:buClr>
              <a:defRPr>
                <a:solidFill>
                  <a:srgbClr val="141313"/>
                </a:solidFill>
              </a:defRPr>
            </a:lvl3pPr>
            <a:lvl4pPr>
              <a:buClr>
                <a:schemeClr val="bg2"/>
              </a:buClr>
              <a:defRPr>
                <a:solidFill>
                  <a:srgbClr val="141313"/>
                </a:solidFill>
              </a:defRPr>
            </a:lvl4pPr>
            <a:lvl5pPr>
              <a:buClr>
                <a:schemeClr val="bg2"/>
              </a:buClr>
              <a:defRPr>
                <a:solidFill>
                  <a:srgbClr val="141313"/>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3487D5-66F6-43C1-A64E-437F128A8909}" type="datetime1">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915705"/>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15518"/>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9CA79EF-6F89-4C9A-9A67-E03D027823C5}" type="datetime1">
              <a:rPr lang="en-US" smtClean="0"/>
              <a:t>8/9/2016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17159"/>
            <a:ext cx="4038600" cy="3912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17159"/>
            <a:ext cx="4038600" cy="39123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DDB543-D612-4BBD-8E2F-6EF8C98FB555}" type="datetime1">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93787"/>
            <a:ext cx="8229600" cy="54071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45402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465473"/>
            <a:ext cx="4040188" cy="38717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454025"/>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465473"/>
            <a:ext cx="4041775" cy="38717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B7C81-D92E-4199-9692-4374F7DC6B1C}" type="datetime1">
              <a:rPr lang="en-US" smtClean="0"/>
              <a:t>8/9/2016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5BE035-2A94-4BFE-AC8D-846929978EA7}" type="datetime1">
              <a:rPr lang="en-US" smtClean="0"/>
              <a:t>8/9/2016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209DD-5A3B-42E4-938A-7B7A8680521D}" type="datetime1">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Grass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209DD-5A3B-42E4-938A-7B7A8680521D}" type="datetime1">
              <a:rPr lang="en-US" smtClean="0"/>
              <a:t>8/9/2016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DDF19-9E32-4944-A109-C34AC93C6A4A}"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Grass Onl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83300"/>
            <a:ext cx="9144000" cy="774700"/>
          </a:xfrm>
          <a:prstGeom prst="rect">
            <a:avLst/>
          </a:prstGeom>
        </p:spPr>
      </p:pic>
    </p:spTree>
    <p:extLst>
      <p:ext uri="{BB962C8B-B14F-4D97-AF65-F5344CB8AC3E}">
        <p14:creationId xmlns:p14="http://schemas.microsoft.com/office/powerpoint/2010/main" val="42775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748"/>
            <a:ext cx="3008313" cy="691407"/>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457749"/>
            <a:ext cx="5111750" cy="4888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49155"/>
            <a:ext cx="3008313" cy="41969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C137E-5EEF-45AC-9F24-4838C7C97C72}" type="datetime1">
              <a:rPr lang="en-US" smtClean="0"/>
              <a:t>8/9/2016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DDF19-9E32-4944-A109-C34AC93C6A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12.xml"/><Relationship Id="rId4" Type="http://schemas.openxmlformats.org/officeDocument/2006/relationships/image" Target="../media/image6.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4951477"/>
            <a:ext cx="9151311" cy="1906523"/>
          </a:xfrm>
          <a:prstGeom prst="rect">
            <a:avLst/>
          </a:prstGeom>
        </p:spPr>
      </p:pic>
      <p:sp>
        <p:nvSpPr>
          <p:cNvPr id="2" name="Title Placeholder 1"/>
          <p:cNvSpPr>
            <a:spLocks noGrp="1"/>
          </p:cNvSpPr>
          <p:nvPr>
            <p:ph type="title"/>
          </p:nvPr>
        </p:nvSpPr>
        <p:spPr>
          <a:xfrm>
            <a:off x="457200" y="471107"/>
            <a:ext cx="8229600" cy="5407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11824"/>
            <a:ext cx="8229600" cy="42898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168361" y="6491455"/>
            <a:ext cx="616439" cy="365125"/>
          </a:xfrm>
          <a:prstGeom prst="rect">
            <a:avLst/>
          </a:prstGeom>
        </p:spPr>
        <p:txBody>
          <a:bodyPr vert="horz" lIns="91440" tIns="45720" rIns="91440" bIns="45720" rtlCol="0" anchor="ctr"/>
          <a:lstStyle>
            <a:lvl1pPr algn="l">
              <a:defRPr sz="1000">
                <a:solidFill>
                  <a:srgbClr val="FFFFFF"/>
                </a:solidFill>
                <a:latin typeface="Arial"/>
                <a:cs typeface="Arial"/>
              </a:defRPr>
            </a:lvl1pPr>
          </a:lstStyle>
          <a:p>
            <a:fld id="{FD6F5FA7-DB8A-4CFF-B0BF-72833AC150DA}" type="datetime1">
              <a:rPr lang="en-US" smtClean="0"/>
              <a:t>8/9/2016</a:t>
            </a:fld>
            <a:endParaRPr lang="en-US"/>
          </a:p>
        </p:txBody>
      </p:sp>
      <p:sp>
        <p:nvSpPr>
          <p:cNvPr id="5" name="Footer Placeholder 4"/>
          <p:cNvSpPr>
            <a:spLocks noGrp="1"/>
          </p:cNvSpPr>
          <p:nvPr>
            <p:ph type="ftr" sz="quarter" idx="3"/>
          </p:nvPr>
        </p:nvSpPr>
        <p:spPr>
          <a:xfrm>
            <a:off x="4784800" y="6491455"/>
            <a:ext cx="3492202" cy="365125"/>
          </a:xfrm>
          <a:prstGeom prst="rect">
            <a:avLst/>
          </a:prstGeom>
        </p:spPr>
        <p:txBody>
          <a:bodyPr vert="horz" lIns="91440" tIns="45720" rIns="91440" bIns="45720" rtlCol="0" anchor="ctr"/>
          <a:lstStyle>
            <a:lvl1pPr algn="ctr">
              <a:defRPr sz="1000">
                <a:solidFill>
                  <a:srgbClr val="FFFFFF"/>
                </a:solidFill>
                <a:latin typeface="Arial"/>
                <a:cs typeface="Arial"/>
              </a:defRPr>
            </a:lvl1pPr>
          </a:lstStyle>
          <a:p>
            <a:endParaRPr lang="en-US"/>
          </a:p>
        </p:txBody>
      </p:sp>
      <p:sp>
        <p:nvSpPr>
          <p:cNvPr id="6" name="Slide Number Placeholder 5"/>
          <p:cNvSpPr>
            <a:spLocks noGrp="1"/>
          </p:cNvSpPr>
          <p:nvPr>
            <p:ph type="sldNum" sz="quarter" idx="4"/>
          </p:nvPr>
        </p:nvSpPr>
        <p:spPr>
          <a:xfrm>
            <a:off x="8277002" y="6491455"/>
            <a:ext cx="409797" cy="365125"/>
          </a:xfrm>
          <a:prstGeom prst="rect">
            <a:avLst/>
          </a:prstGeom>
        </p:spPr>
        <p:txBody>
          <a:bodyPr vert="horz" lIns="91440" tIns="45720" rIns="91440" bIns="45720" rtlCol="0" anchor="ctr"/>
          <a:lstStyle>
            <a:lvl1pPr algn="r">
              <a:defRPr sz="1000">
                <a:solidFill>
                  <a:schemeClr val="bg1"/>
                </a:solidFill>
                <a:latin typeface="Arial"/>
                <a:cs typeface="Arial"/>
              </a:defRPr>
            </a:lvl1pPr>
          </a:lstStyle>
          <a:p>
            <a:fld id="{9ABDDF19-9E32-4944-A109-C34AC93C6A4A}" type="slidenum">
              <a:rPr lang="en-US" smtClean="0"/>
              <a:t>‹#›</a:t>
            </a:fld>
            <a:endParaRPr lang="en-US"/>
          </a:p>
        </p:txBody>
      </p:sp>
      <p:pic>
        <p:nvPicPr>
          <p:cNvPr id="8" name="Picture 7" descr="epa_logo_horiz_white.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400800"/>
            <a:ext cx="2514600" cy="34872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97" r:id="rId8"/>
    <p:sldLayoutId id="2147483680" r:id="rId9"/>
    <p:sldLayoutId id="2147483681" r:id="rId10"/>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chemeClr val="bg2"/>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chemeClr val="bg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1107"/>
            <a:ext cx="6019800" cy="5407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11824"/>
            <a:ext cx="6019800" cy="42898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168361" y="6491455"/>
            <a:ext cx="616439" cy="365125"/>
          </a:xfrm>
          <a:prstGeom prst="rect">
            <a:avLst/>
          </a:prstGeom>
        </p:spPr>
        <p:txBody>
          <a:bodyPr vert="horz" lIns="91440" tIns="45720" rIns="91440" bIns="45720" rtlCol="0" anchor="ctr"/>
          <a:lstStyle>
            <a:lvl1pPr algn="l">
              <a:defRPr sz="1000">
                <a:solidFill>
                  <a:srgbClr val="000000"/>
                </a:solidFill>
                <a:latin typeface="Arial"/>
                <a:cs typeface="Arial"/>
              </a:defRPr>
            </a:lvl1pPr>
          </a:lstStyle>
          <a:p>
            <a:fld id="{FD6F5FA7-DB8A-4CFF-B0BF-72833AC150DA}" type="datetime1">
              <a:rPr lang="en-US" smtClean="0"/>
              <a:pPr/>
              <a:t>8/9/2016</a:t>
            </a:fld>
            <a:endParaRPr lang="en-US"/>
          </a:p>
        </p:txBody>
      </p:sp>
      <p:sp>
        <p:nvSpPr>
          <p:cNvPr id="5" name="Footer Placeholder 4"/>
          <p:cNvSpPr>
            <a:spLocks noGrp="1"/>
          </p:cNvSpPr>
          <p:nvPr>
            <p:ph type="ftr" sz="quarter" idx="3"/>
          </p:nvPr>
        </p:nvSpPr>
        <p:spPr>
          <a:xfrm>
            <a:off x="4784800" y="6491455"/>
            <a:ext cx="3492202" cy="365125"/>
          </a:xfrm>
          <a:prstGeom prst="rect">
            <a:avLst/>
          </a:prstGeom>
        </p:spPr>
        <p:txBody>
          <a:bodyPr vert="horz" lIns="91440" tIns="45720" rIns="91440" bIns="45720" rtlCol="0" anchor="ctr"/>
          <a:lstStyle>
            <a:lvl1pPr algn="ctr">
              <a:defRPr sz="1000">
                <a:solidFill>
                  <a:srgbClr val="000000"/>
                </a:solidFill>
                <a:latin typeface="Arial"/>
                <a:cs typeface="Arial"/>
              </a:defRPr>
            </a:lvl1pPr>
          </a:lstStyle>
          <a:p>
            <a:endParaRPr lang="en-US"/>
          </a:p>
        </p:txBody>
      </p:sp>
      <p:sp>
        <p:nvSpPr>
          <p:cNvPr id="6" name="Slide Number Placeholder 5"/>
          <p:cNvSpPr>
            <a:spLocks noGrp="1"/>
          </p:cNvSpPr>
          <p:nvPr>
            <p:ph type="sldNum" sz="quarter" idx="4"/>
          </p:nvPr>
        </p:nvSpPr>
        <p:spPr>
          <a:xfrm>
            <a:off x="8277002" y="6491455"/>
            <a:ext cx="409797" cy="365125"/>
          </a:xfrm>
          <a:prstGeom prst="rect">
            <a:avLst/>
          </a:prstGeom>
        </p:spPr>
        <p:txBody>
          <a:bodyPr vert="horz" lIns="91440" tIns="45720" rIns="91440" bIns="45720" rtlCol="0" anchor="ctr"/>
          <a:lstStyle>
            <a:lvl1pPr algn="r">
              <a:defRPr sz="1000">
                <a:solidFill>
                  <a:srgbClr val="000000"/>
                </a:solidFill>
                <a:latin typeface="Arial"/>
                <a:cs typeface="Arial"/>
              </a:defRPr>
            </a:lvl1pPr>
          </a:lstStyle>
          <a:p>
            <a:fld id="{9ABDDF19-9E32-4944-A109-C34AC93C6A4A}" type="slidenum">
              <a:rPr lang="en-US" smtClean="0"/>
              <a:pPr/>
              <a:t>‹#›</a:t>
            </a:fld>
            <a:endParaRPr lang="en-US"/>
          </a:p>
        </p:txBody>
      </p:sp>
      <p:pic>
        <p:nvPicPr>
          <p:cNvPr id="8" name="Picture 7" descr="epa_logo_horiz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400800"/>
            <a:ext cx="2514600" cy="348723"/>
          </a:xfrm>
          <a:prstGeom prst="rect">
            <a:avLst/>
          </a:prstGeom>
        </p:spPr>
      </p:pic>
      <p:pic>
        <p:nvPicPr>
          <p:cNvPr id="9" name="Picture 8" descr="SepticSam Full RIgh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29400" y="165100"/>
            <a:ext cx="2476500" cy="6527800"/>
          </a:xfrm>
          <a:prstGeom prst="rect">
            <a:avLst/>
          </a:prstGeom>
        </p:spPr>
      </p:pic>
    </p:spTree>
    <p:extLst>
      <p:ext uri="{BB962C8B-B14F-4D97-AF65-F5344CB8AC3E}">
        <p14:creationId xmlns:p14="http://schemas.microsoft.com/office/powerpoint/2010/main" val="2095578512"/>
      </p:ext>
    </p:extLst>
  </p:cSld>
  <p:clrMap bg1="lt1" tx1="dk1" bg2="lt2" tx2="dk2" accent1="accent1" accent2="accent2" accent3="accent3" accent4="accent4" accent5="accent5" accent6="accent6" hlink="hlink" folHlink="folHlink"/>
  <p:sldLayoutIdLst>
    <p:sldLayoutId id="2147483692" r:id="rId1"/>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chemeClr val="bg2"/>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chemeClr val="bg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67000" y="471107"/>
            <a:ext cx="6019800" cy="5407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667000" y="1011824"/>
            <a:ext cx="6019800" cy="42898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168361" y="6491455"/>
            <a:ext cx="616439" cy="365125"/>
          </a:xfrm>
          <a:prstGeom prst="rect">
            <a:avLst/>
          </a:prstGeom>
        </p:spPr>
        <p:txBody>
          <a:bodyPr vert="horz" lIns="91440" tIns="45720" rIns="91440" bIns="45720" rtlCol="0" anchor="ctr"/>
          <a:lstStyle>
            <a:lvl1pPr algn="l">
              <a:defRPr sz="1000">
                <a:solidFill>
                  <a:srgbClr val="000000"/>
                </a:solidFill>
                <a:latin typeface="Arial"/>
                <a:cs typeface="Arial"/>
              </a:defRPr>
            </a:lvl1pPr>
          </a:lstStyle>
          <a:p>
            <a:fld id="{FD6F5FA7-DB8A-4CFF-B0BF-72833AC150DA}" type="datetime1">
              <a:rPr lang="en-US" smtClean="0"/>
              <a:pPr/>
              <a:t>8/9/2016</a:t>
            </a:fld>
            <a:endParaRPr lang="en-US"/>
          </a:p>
        </p:txBody>
      </p:sp>
      <p:sp>
        <p:nvSpPr>
          <p:cNvPr id="5" name="Footer Placeholder 4"/>
          <p:cNvSpPr>
            <a:spLocks noGrp="1"/>
          </p:cNvSpPr>
          <p:nvPr>
            <p:ph type="ftr" sz="quarter" idx="3"/>
          </p:nvPr>
        </p:nvSpPr>
        <p:spPr>
          <a:xfrm>
            <a:off x="4784800" y="6491455"/>
            <a:ext cx="3492202" cy="365125"/>
          </a:xfrm>
          <a:prstGeom prst="rect">
            <a:avLst/>
          </a:prstGeom>
        </p:spPr>
        <p:txBody>
          <a:bodyPr vert="horz" lIns="91440" tIns="45720" rIns="91440" bIns="45720" rtlCol="0" anchor="ctr"/>
          <a:lstStyle>
            <a:lvl1pPr algn="ctr">
              <a:defRPr sz="1000">
                <a:solidFill>
                  <a:srgbClr val="000000"/>
                </a:solidFill>
                <a:latin typeface="Arial"/>
                <a:cs typeface="Arial"/>
              </a:defRPr>
            </a:lvl1pPr>
          </a:lstStyle>
          <a:p>
            <a:endParaRPr lang="en-US"/>
          </a:p>
        </p:txBody>
      </p:sp>
      <p:sp>
        <p:nvSpPr>
          <p:cNvPr id="6" name="Slide Number Placeholder 5"/>
          <p:cNvSpPr>
            <a:spLocks noGrp="1"/>
          </p:cNvSpPr>
          <p:nvPr>
            <p:ph type="sldNum" sz="quarter" idx="4"/>
          </p:nvPr>
        </p:nvSpPr>
        <p:spPr>
          <a:xfrm>
            <a:off x="8277002" y="6491455"/>
            <a:ext cx="409797" cy="365125"/>
          </a:xfrm>
          <a:prstGeom prst="rect">
            <a:avLst/>
          </a:prstGeom>
        </p:spPr>
        <p:txBody>
          <a:bodyPr vert="horz" lIns="91440" tIns="45720" rIns="91440" bIns="45720" rtlCol="0" anchor="ctr"/>
          <a:lstStyle>
            <a:lvl1pPr algn="r">
              <a:defRPr sz="1000">
                <a:solidFill>
                  <a:srgbClr val="000000"/>
                </a:solidFill>
                <a:latin typeface="Arial"/>
                <a:cs typeface="Arial"/>
              </a:defRPr>
            </a:lvl1pPr>
          </a:lstStyle>
          <a:p>
            <a:fld id="{9ABDDF19-9E32-4944-A109-C34AC93C6A4A}" type="slidenum">
              <a:rPr lang="en-US" smtClean="0"/>
              <a:pPr/>
              <a:t>‹#›</a:t>
            </a:fld>
            <a:endParaRPr lang="en-US"/>
          </a:p>
        </p:txBody>
      </p:sp>
      <p:pic>
        <p:nvPicPr>
          <p:cNvPr id="8" name="Picture 7" descr="epa_logo_horiz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400800"/>
            <a:ext cx="2514600" cy="348723"/>
          </a:xfrm>
          <a:prstGeom prst="rect">
            <a:avLst/>
          </a:prstGeom>
        </p:spPr>
      </p:pic>
      <p:pic>
        <p:nvPicPr>
          <p:cNvPr id="7" name="Picture 6" descr="SepticSam Full Left.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00" y="165100"/>
            <a:ext cx="2882900" cy="6527800"/>
          </a:xfrm>
          <a:prstGeom prst="rect">
            <a:avLst/>
          </a:prstGeom>
        </p:spPr>
      </p:pic>
    </p:spTree>
    <p:extLst>
      <p:ext uri="{BB962C8B-B14F-4D97-AF65-F5344CB8AC3E}">
        <p14:creationId xmlns:p14="http://schemas.microsoft.com/office/powerpoint/2010/main" val="3569112533"/>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chemeClr val="bg2"/>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chemeClr val="bg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epa_logo_horiz_whit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6400800"/>
            <a:ext cx="2514600" cy="348723"/>
          </a:xfrm>
          <a:prstGeom prst="rect">
            <a:avLst/>
          </a:prstGeom>
        </p:spPr>
      </p:pic>
    </p:spTree>
    <p:extLst>
      <p:ext uri="{BB962C8B-B14F-4D97-AF65-F5344CB8AC3E}">
        <p14:creationId xmlns:p14="http://schemas.microsoft.com/office/powerpoint/2010/main" val="1311178595"/>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hf hdr="0" ftr="0" dt="0"/>
  <p:txStyles>
    <p:titleStyle>
      <a:lvl1pPr algn="l"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Clr>
          <a:srgbClr val="C5203E"/>
        </a:buClr>
        <a:buFont typeface="Arial"/>
        <a:buNone/>
        <a:defRPr sz="2400" kern="1200">
          <a:solidFill>
            <a:schemeClr val="tx1"/>
          </a:solidFill>
          <a:latin typeface="Arial"/>
          <a:ea typeface="+mn-ea"/>
          <a:cs typeface="Arial"/>
        </a:defRPr>
      </a:lvl1pPr>
      <a:lvl2pPr marL="227013" indent="-227013" algn="l" defTabSz="457200" rtl="0" eaLnBrk="1" latinLnBrk="0" hangingPunct="1">
        <a:spcBef>
          <a:spcPct val="20000"/>
        </a:spcBef>
        <a:buClr>
          <a:schemeClr val="bg2"/>
        </a:buClr>
        <a:buFont typeface="Arial"/>
        <a:buChar char="•"/>
        <a:defRPr sz="2200" kern="1200">
          <a:solidFill>
            <a:schemeClr val="tx1"/>
          </a:solidFill>
          <a:latin typeface="Arial"/>
          <a:ea typeface="+mn-ea"/>
          <a:cs typeface="Arial"/>
        </a:defRPr>
      </a:lvl2pPr>
      <a:lvl3pPr marL="454025" indent="-227013"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3pPr>
      <a:lvl4pPr marL="682625" indent="-228600" algn="l" defTabSz="457200" rtl="0" eaLnBrk="1" latinLnBrk="0" hangingPunct="1">
        <a:spcBef>
          <a:spcPct val="20000"/>
        </a:spcBef>
        <a:buClr>
          <a:schemeClr val="bg2"/>
        </a:buClr>
        <a:buFont typeface="Arial"/>
        <a:buChar char="•"/>
        <a:defRPr sz="2000" kern="1200">
          <a:solidFill>
            <a:schemeClr val="tx1"/>
          </a:solidFill>
          <a:latin typeface="Arial"/>
          <a:ea typeface="+mn-ea"/>
          <a:cs typeface="Arial"/>
        </a:defRPr>
      </a:lvl4pPr>
      <a:lvl5pPr marL="917575" indent="-234950" algn="l" defTabSz="457200" rtl="0" eaLnBrk="1" latinLnBrk="0" hangingPunct="1">
        <a:spcBef>
          <a:spcPct val="20000"/>
        </a:spcBef>
        <a:buClr>
          <a:schemeClr val="bg2"/>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ater.epa.gov/infrastructure/septic/local-outreach-toolkit.cf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pa.gov/septic/what-do-if-your-septic-system-fail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1981200"/>
            <a:ext cx="4800601" cy="2286000"/>
          </a:xfrm>
        </p:spPr>
        <p:txBody>
          <a:bodyPr>
            <a:normAutofit/>
          </a:bodyPr>
          <a:lstStyle/>
          <a:p>
            <a:pPr algn="ctr"/>
            <a:r>
              <a:rPr lang="en-US" sz="3600" smtClean="0">
                <a:latin typeface="Kozuka Gothic Pr6N H" pitchFamily="34" charset="-128"/>
                <a:ea typeface="Kozuka Gothic Pr6N H" pitchFamily="34" charset="-128"/>
              </a:rPr>
              <a:t>Do </a:t>
            </a:r>
            <a:r>
              <a:rPr lang="en-US" sz="3600" dirty="0" smtClean="0">
                <a:latin typeface="Kozuka Gothic Pr6N H" pitchFamily="34" charset="-128"/>
                <a:ea typeface="Kozuka Gothic Pr6N H" pitchFamily="34" charset="-128"/>
              </a:rPr>
              <a:t>your </a:t>
            </a:r>
            <a:r>
              <a:rPr lang="en-US" sz="3600" smtClean="0">
                <a:latin typeface="Kozuka Gothic Pr6N H" pitchFamily="34" charset="-128"/>
                <a:ea typeface="Kozuka Gothic Pr6N H" pitchFamily="34" charset="-128"/>
              </a:rPr>
              <a:t>part</a:t>
            </a:r>
            <a:r>
              <a:rPr lang="en-US" sz="3600" smtClean="0">
                <a:latin typeface="Kozuka Gothic Pr6N H" pitchFamily="34" charset="-128"/>
                <a:ea typeface="Kozuka Gothic Pr6N H" pitchFamily="34" charset="-128"/>
              </a:rPr>
              <a:t>,</a:t>
            </a:r>
            <a:br>
              <a:rPr lang="en-US" sz="3600" smtClean="0">
                <a:latin typeface="Kozuka Gothic Pr6N H" pitchFamily="34" charset="-128"/>
                <a:ea typeface="Kozuka Gothic Pr6N H" pitchFamily="34" charset="-128"/>
              </a:rPr>
            </a:br>
            <a:r>
              <a:rPr lang="en-US" sz="3600" smtClean="0">
                <a:latin typeface="Kozuka Gothic Pr6N H" pitchFamily="34" charset="-128"/>
                <a:ea typeface="Kozuka Gothic Pr6N H" pitchFamily="34" charset="-128"/>
              </a:rPr>
              <a:t> </a:t>
            </a:r>
            <a:r>
              <a:rPr lang="en-US" sz="3600" dirty="0" smtClean="0">
                <a:latin typeface="Kozuka Gothic Pr6N H" pitchFamily="34" charset="-128"/>
                <a:ea typeface="Kozuka Gothic Pr6N H" pitchFamily="34" charset="-128"/>
              </a:rPr>
              <a:t>be </a:t>
            </a:r>
            <a:r>
              <a:rPr lang="en-US" sz="3600" dirty="0" err="1" smtClean="0">
                <a:latin typeface="Kozuka Gothic Pr6N H" pitchFamily="34" charset="-128"/>
                <a:ea typeface="Kozuka Gothic Pr6N H" pitchFamily="34" charset="-128"/>
              </a:rPr>
              <a:t>septicsmart</a:t>
            </a:r>
            <a:r>
              <a:rPr lang="en-US" sz="3600" dirty="0" smtClean="0">
                <a:latin typeface="Kozuka Gothic Pr6N H" pitchFamily="34" charset="-128"/>
                <a:ea typeface="Kozuka Gothic Pr6N H" pitchFamily="34" charset="-128"/>
              </a:rPr>
              <a:t>!</a:t>
            </a:r>
            <a:br>
              <a:rPr lang="en-US" sz="3600" dirty="0" smtClean="0">
                <a:latin typeface="Kozuka Gothic Pr6N H" pitchFamily="34" charset="-128"/>
                <a:ea typeface="Kozuka Gothic Pr6N H" pitchFamily="34" charset="-128"/>
              </a:rPr>
            </a:br>
            <a:r>
              <a:rPr lang="en-US" sz="3600" dirty="0">
                <a:latin typeface="Kozuka Gothic Pr6N H" pitchFamily="34" charset="-128"/>
                <a:ea typeface="Kozuka Gothic Pr6N H" pitchFamily="34" charset="-128"/>
              </a:rPr>
              <a:t/>
            </a:r>
            <a:br>
              <a:rPr lang="en-US" sz="3600" dirty="0">
                <a:latin typeface="Kozuka Gothic Pr6N H" pitchFamily="34" charset="-128"/>
                <a:ea typeface="Kozuka Gothic Pr6N H" pitchFamily="34" charset="-128"/>
              </a:rPr>
            </a:br>
            <a:r>
              <a:rPr lang="en-US" sz="3100" cap="none" dirty="0" smtClean="0">
                <a:latin typeface="Kozuka Gothic Pr6N H" pitchFamily="34" charset="-128"/>
                <a:ea typeface="Kozuka Gothic Pr6N H" pitchFamily="34" charset="-128"/>
              </a:rPr>
              <a:t>www.epa.gov/septicsmart</a:t>
            </a:r>
            <a:endParaRPr lang="en-US" sz="3100" cap="none" dirty="0">
              <a:latin typeface="Kozuka Gothic Pr6N H" pitchFamily="34" charset="-128"/>
              <a:ea typeface="Kozuka Gothic Pr6N H" pitchFamily="34" charset="-128"/>
            </a:endParaRPr>
          </a:p>
        </p:txBody>
      </p:sp>
    </p:spTree>
    <p:extLst>
      <p:ext uri="{BB962C8B-B14F-4D97-AF65-F5344CB8AC3E}">
        <p14:creationId xmlns:p14="http://schemas.microsoft.com/office/powerpoint/2010/main" val="891546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SepticSmart </a:t>
            </a:r>
            <a:r>
              <a:rPr lang="en-US" dirty="0" err="1" smtClean="0"/>
              <a:t>ToolKit</a:t>
            </a:r>
            <a:endParaRPr lang="en-US" dirty="0"/>
          </a:p>
        </p:txBody>
      </p:sp>
      <p:pic>
        <p:nvPicPr>
          <p:cNvPr id="5" name="Content Placeholder 4"/>
          <p:cNvPicPr>
            <a:picLocks noGrp="1" noChangeAspect="1"/>
          </p:cNvPicPr>
          <p:nvPr>
            <p:ph idx="1"/>
          </p:nvPr>
        </p:nvPicPr>
        <p:blipFill>
          <a:blip r:embed="rId2"/>
          <a:stretch>
            <a:fillRect/>
          </a:stretch>
        </p:blipFill>
        <p:spPr>
          <a:xfrm>
            <a:off x="457200" y="1011238"/>
            <a:ext cx="7547609" cy="4094162"/>
          </a:xfrm>
          <a:prstGeom prst="rect">
            <a:avLst/>
          </a:prstGeom>
        </p:spPr>
      </p:pic>
      <p:sp>
        <p:nvSpPr>
          <p:cNvPr id="4" name="Slide Number Placeholder 3"/>
          <p:cNvSpPr>
            <a:spLocks noGrp="1"/>
          </p:cNvSpPr>
          <p:nvPr>
            <p:ph type="sldNum" sz="quarter" idx="12"/>
          </p:nvPr>
        </p:nvSpPr>
        <p:spPr/>
        <p:txBody>
          <a:bodyPr/>
          <a:lstStyle/>
          <a:p>
            <a:fld id="{9ABDDF19-9E32-4944-A109-C34AC93C6A4A}" type="slidenum">
              <a:rPr lang="en-US" smtClean="0"/>
              <a:t>10</a:t>
            </a:fld>
            <a:endParaRPr lang="en-US"/>
          </a:p>
        </p:txBody>
      </p:sp>
    </p:spTree>
    <p:extLst>
      <p:ext uri="{BB962C8B-B14F-4D97-AF65-F5344CB8AC3E}">
        <p14:creationId xmlns:p14="http://schemas.microsoft.com/office/powerpoint/2010/main" val="3345728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40717"/>
          </a:xfrm>
        </p:spPr>
        <p:txBody>
          <a:bodyPr>
            <a:normAutofit fontScale="90000"/>
          </a:bodyPr>
          <a:lstStyle/>
          <a:p>
            <a:pPr algn="ctr"/>
            <a:r>
              <a:rPr lang="en-US" dirty="0" smtClean="0"/>
              <a:t>RESOURCES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Toolkit </a:t>
            </a:r>
            <a:r>
              <a:rPr lang="en-US" dirty="0" smtClean="0"/>
              <a:t>Materials (English &amp; Spanish):</a:t>
            </a:r>
          </a:p>
          <a:p>
            <a:r>
              <a:rPr lang="en-US" dirty="0">
                <a:hlinkClick r:id="rId2"/>
              </a:rPr>
              <a:t>http://</a:t>
            </a:r>
            <a:r>
              <a:rPr lang="en-US" dirty="0" smtClean="0">
                <a:hlinkClick r:id="rId2"/>
              </a:rPr>
              <a:t>water.epa.gov/infrastructure/septic/local-outreach-toolkit.cfm</a:t>
            </a:r>
            <a:endParaRPr lang="en-US" dirty="0" smtClean="0"/>
          </a:p>
          <a:p>
            <a:endParaRPr lang="en-US" dirty="0" smtClean="0"/>
          </a:p>
          <a:p>
            <a:pPr>
              <a:buFont typeface="Arial" panose="020B0604020202020204" pitchFamily="34" charset="0"/>
              <a:buChar char="•"/>
            </a:pPr>
            <a:r>
              <a:rPr lang="en-US" dirty="0" smtClean="0"/>
              <a:t>Homeowners’ Guide (short and long)</a:t>
            </a:r>
          </a:p>
          <a:p>
            <a:pPr>
              <a:buFont typeface="Arial" panose="020B0604020202020204" pitchFamily="34" charset="0"/>
              <a:buChar char="•"/>
            </a:pPr>
            <a:r>
              <a:rPr lang="en-US" dirty="0" smtClean="0"/>
              <a:t>Do’s and Don’ts (for conventional and advanced systems)</a:t>
            </a:r>
          </a:p>
          <a:p>
            <a:pPr>
              <a:buFont typeface="Arial" panose="020B0604020202020204" pitchFamily="34" charset="0"/>
              <a:buChar char="•"/>
            </a:pPr>
            <a:r>
              <a:rPr lang="en-US" dirty="0" smtClean="0"/>
              <a:t>Mail Insert</a:t>
            </a:r>
          </a:p>
          <a:p>
            <a:pPr>
              <a:buFont typeface="Arial" panose="020B0604020202020204" pitchFamily="34" charset="0"/>
              <a:buChar char="•"/>
            </a:pPr>
            <a:r>
              <a:rPr lang="en-US" dirty="0" smtClean="0"/>
              <a:t>Graphics</a:t>
            </a:r>
          </a:p>
          <a:p>
            <a:pPr>
              <a:buFont typeface="Arial" panose="020B0604020202020204" pitchFamily="34" charset="0"/>
              <a:buChar char="•"/>
            </a:pPr>
            <a:r>
              <a:rPr lang="en-US" dirty="0" smtClean="0"/>
              <a:t>Door Hanger</a:t>
            </a:r>
          </a:p>
          <a:p>
            <a:pPr>
              <a:buFont typeface="Arial" panose="020B0604020202020204" pitchFamily="34" charset="0"/>
              <a:buChar char="•"/>
            </a:pPr>
            <a:r>
              <a:rPr lang="en-US" dirty="0" smtClean="0"/>
              <a:t>Post Card Mailers</a:t>
            </a:r>
          </a:p>
          <a:p>
            <a:pPr>
              <a:buFont typeface="Arial" panose="020B0604020202020204" pitchFamily="34" charset="0"/>
              <a:buChar char="•"/>
            </a:pPr>
            <a:r>
              <a:rPr lang="en-US" dirty="0" smtClean="0"/>
              <a:t>Proper Landscaping</a:t>
            </a:r>
          </a:p>
          <a:p>
            <a:pPr>
              <a:buFont typeface="Arial" panose="020B0604020202020204" pitchFamily="34" charset="0"/>
              <a:buChar char="•"/>
            </a:pPr>
            <a:r>
              <a:rPr lang="en-US" dirty="0" smtClean="0"/>
              <a:t>Top 10 List</a:t>
            </a:r>
          </a:p>
          <a:p>
            <a:pPr>
              <a:buFont typeface="Arial" panose="020B0604020202020204" pitchFamily="34" charset="0"/>
              <a:buChar char="•"/>
            </a:pPr>
            <a:r>
              <a:rPr lang="en-US" dirty="0" smtClean="0"/>
              <a:t>Suggested Activities for Homeowners</a:t>
            </a:r>
          </a:p>
          <a:p>
            <a:pPr marL="0" indent="0"/>
            <a:endParaRPr lang="en-US" dirty="0"/>
          </a:p>
          <a:p>
            <a:pPr marL="0" indent="0"/>
            <a:endParaRPr lang="en-US" dirty="0"/>
          </a:p>
          <a:p>
            <a:pPr marL="0" indent="0"/>
            <a:endParaRPr lang="en-US" dirty="0" smtClean="0"/>
          </a:p>
          <a:p>
            <a:pPr marL="0" indent="0"/>
            <a:endParaRPr lang="en-US" dirty="0"/>
          </a:p>
        </p:txBody>
      </p:sp>
      <p:sp>
        <p:nvSpPr>
          <p:cNvPr id="4" name="Slide Number Placeholder 3"/>
          <p:cNvSpPr>
            <a:spLocks noGrp="1"/>
          </p:cNvSpPr>
          <p:nvPr>
            <p:ph type="sldNum" sz="quarter" idx="12"/>
          </p:nvPr>
        </p:nvSpPr>
        <p:spPr/>
        <p:txBody>
          <a:bodyPr/>
          <a:lstStyle/>
          <a:p>
            <a:fld id="{9ABDDF19-9E32-4944-A109-C34AC93C6A4A}" type="slidenum">
              <a:rPr lang="en-US" smtClean="0"/>
              <a:t>11</a:t>
            </a:fld>
            <a:endParaRPr lang="en-US"/>
          </a:p>
        </p:txBody>
      </p:sp>
    </p:spTree>
    <p:extLst>
      <p:ext uri="{BB962C8B-B14F-4D97-AF65-F5344CB8AC3E}">
        <p14:creationId xmlns:p14="http://schemas.microsoft.com/office/powerpoint/2010/main" val="108051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BDDF19-9E32-4944-A109-C34AC93C6A4A}" type="slidenum">
              <a:rPr lang="en-US" smtClean="0"/>
              <a:t>12</a:t>
            </a:fld>
            <a:endParaRPr lang="en-US"/>
          </a:p>
        </p:txBody>
      </p:sp>
      <p:sp>
        <p:nvSpPr>
          <p:cNvPr id="5" name="Title 4"/>
          <p:cNvSpPr>
            <a:spLocks noGrp="1"/>
          </p:cNvSpPr>
          <p:nvPr>
            <p:ph type="title"/>
          </p:nvPr>
        </p:nvSpPr>
        <p:spPr>
          <a:xfrm>
            <a:off x="152400" y="1098718"/>
            <a:ext cx="6400800" cy="5575299"/>
          </a:xfrm>
        </p:spPr>
        <p:txBody>
          <a:bodyPr>
            <a:normAutofit fontScale="90000"/>
          </a:bodyPr>
          <a:lstStyle/>
          <a:p>
            <a:pPr marL="342900" indent="-342900">
              <a:buFont typeface="Arial" panose="020B0604020202020204" pitchFamily="34" charset="0"/>
              <a:buChar char="•"/>
            </a:pPr>
            <a:r>
              <a:rPr lang="en-US" sz="2000" b="0" cap="none" dirty="0" smtClean="0"/>
              <a:t>Last full week of September each year</a:t>
            </a:r>
            <a:br>
              <a:rPr lang="en-US" sz="2000" b="0" cap="none" dirty="0" smtClean="0"/>
            </a:br>
            <a:r>
              <a:rPr lang="en-US" sz="2000" b="0" cap="none" dirty="0"/>
              <a:t/>
            </a:r>
            <a:br>
              <a:rPr lang="en-US" sz="2000" b="0" cap="none" dirty="0"/>
            </a:br>
            <a:r>
              <a:rPr lang="en-US" sz="2000" b="0" cap="none" dirty="0" smtClean="0"/>
              <a:t>The purpose is to educate using the messages of the SepticSmart program across the country about the importance of maintaining and properly caring for your septic system through your daily activities.</a:t>
            </a:r>
            <a:br>
              <a:rPr lang="en-US" sz="2000" b="0" cap="none" dirty="0" smtClean="0"/>
            </a:br>
            <a:r>
              <a:rPr lang="en-US" sz="2000" b="0" cap="none" dirty="0"/>
              <a:t/>
            </a:r>
            <a:br>
              <a:rPr lang="en-US" sz="2000" b="0" cap="none" dirty="0"/>
            </a:br>
            <a:r>
              <a:rPr lang="en-US" sz="2000" b="0" u="sng" cap="none" dirty="0" smtClean="0"/>
              <a:t>Highlighted Activities from past years</a:t>
            </a:r>
            <a:r>
              <a:rPr lang="en-US" sz="2000" b="0" cap="none" dirty="0" smtClean="0"/>
              <a:t>:</a:t>
            </a:r>
            <a:br>
              <a:rPr lang="en-US" sz="2000" b="0" cap="none" dirty="0" smtClean="0"/>
            </a:br>
            <a:r>
              <a:rPr lang="en-US" sz="2000" b="0" cap="none" dirty="0" smtClean="0"/>
              <a:t>- Dedicated webpage</a:t>
            </a:r>
            <a:br>
              <a:rPr lang="en-US" sz="2000" b="0" cap="none" dirty="0" smtClean="0"/>
            </a:br>
            <a:r>
              <a:rPr lang="en-US" sz="2000" b="0" cap="none" dirty="0" smtClean="0"/>
              <a:t>- Community highlights map</a:t>
            </a:r>
            <a:br>
              <a:rPr lang="en-US" sz="2000" b="0" cap="none" dirty="0" smtClean="0"/>
            </a:br>
            <a:r>
              <a:rPr lang="en-US" sz="2000" b="0" cap="none" dirty="0" smtClean="0"/>
              <a:t>- Blogs</a:t>
            </a:r>
            <a:br>
              <a:rPr lang="en-US" sz="2000" b="0" cap="none" dirty="0" smtClean="0"/>
            </a:br>
            <a:r>
              <a:rPr lang="en-US" sz="2000" b="0" cap="none" dirty="0" smtClean="0"/>
              <a:t>- News articles</a:t>
            </a:r>
            <a:br>
              <a:rPr lang="en-US" sz="2000" b="0" cap="none" dirty="0" smtClean="0"/>
            </a:br>
            <a:r>
              <a:rPr lang="en-US" sz="2000" b="0" cap="none" dirty="0" smtClean="0"/>
              <a:t>- Workshops</a:t>
            </a:r>
            <a:br>
              <a:rPr lang="en-US" sz="2000" b="0" cap="none" dirty="0" smtClean="0"/>
            </a:br>
            <a:r>
              <a:rPr lang="en-US" sz="2000" b="0" cap="none" dirty="0" smtClean="0"/>
              <a:t>- Exhibit of materials</a:t>
            </a:r>
            <a:br>
              <a:rPr lang="en-US" sz="2000" b="0" cap="none" dirty="0" smtClean="0"/>
            </a:br>
            <a:r>
              <a:rPr lang="en-US" sz="2000" b="0" cap="none" dirty="0" smtClean="0"/>
              <a:t>- Proclamations</a:t>
            </a:r>
            <a:br>
              <a:rPr lang="en-US" sz="2000" b="0" cap="none" dirty="0" smtClean="0"/>
            </a:br>
            <a:r>
              <a:rPr lang="en-US" sz="2000" b="0" cap="none" dirty="0" smtClean="0"/>
              <a:t>- PSAs/Radio Spots</a:t>
            </a:r>
            <a:br>
              <a:rPr lang="en-US" sz="2000" b="0" cap="none" dirty="0" smtClean="0"/>
            </a:br>
            <a:r>
              <a:rPr lang="en-US" sz="2000" b="0" cap="none" dirty="0" smtClean="0"/>
              <a:t/>
            </a:r>
            <a:br>
              <a:rPr lang="en-US" sz="2000" b="0" cap="none" dirty="0" smtClean="0"/>
            </a:br>
            <a:r>
              <a:rPr lang="en-US" sz="2000" b="0" cap="none" dirty="0" smtClean="0"/>
              <a:t/>
            </a:r>
            <a:br>
              <a:rPr lang="en-US" sz="2000" b="0" cap="none" dirty="0" smtClean="0"/>
            </a:br>
            <a:r>
              <a:rPr lang="en-US" sz="2000" cap="none" dirty="0" smtClean="0"/>
              <a:t/>
            </a:r>
            <a:br>
              <a:rPr lang="en-US" sz="2000" cap="none" dirty="0" smtClean="0"/>
            </a:br>
            <a:endParaRPr lang="en-US" sz="2000" cap="none" dirty="0"/>
          </a:p>
        </p:txBody>
      </p:sp>
      <p:sp>
        <p:nvSpPr>
          <p:cNvPr id="6" name="Text Placeholder 5"/>
          <p:cNvSpPr>
            <a:spLocks noGrp="1"/>
          </p:cNvSpPr>
          <p:nvPr>
            <p:ph type="body" idx="1"/>
          </p:nvPr>
        </p:nvSpPr>
        <p:spPr>
          <a:xfrm>
            <a:off x="533400" y="152400"/>
            <a:ext cx="6324600" cy="685800"/>
          </a:xfrm>
        </p:spPr>
        <p:txBody>
          <a:bodyPr>
            <a:normAutofit/>
          </a:bodyPr>
          <a:lstStyle/>
          <a:p>
            <a:r>
              <a:rPr lang="en-US" sz="3600" b="1" dirty="0" smtClean="0">
                <a:solidFill>
                  <a:schemeClr val="accent6"/>
                </a:solidFill>
              </a:rPr>
              <a:t>Annual </a:t>
            </a:r>
            <a:r>
              <a:rPr lang="en-US" sz="3600" b="1" dirty="0" err="1" smtClean="0">
                <a:solidFill>
                  <a:schemeClr val="accent6"/>
                </a:solidFill>
              </a:rPr>
              <a:t>SepticSmart</a:t>
            </a:r>
            <a:r>
              <a:rPr lang="en-US" sz="3600" b="1" dirty="0" smtClean="0">
                <a:solidFill>
                  <a:schemeClr val="accent6"/>
                </a:solidFill>
              </a:rPr>
              <a:t> Week</a:t>
            </a:r>
            <a:endParaRPr lang="en-US" sz="3600" b="1" dirty="0">
              <a:solidFill>
                <a:schemeClr val="accent6"/>
              </a:solidFill>
            </a:endParaRPr>
          </a:p>
        </p:txBody>
      </p:sp>
    </p:spTree>
    <p:extLst>
      <p:ext uri="{BB962C8B-B14F-4D97-AF65-F5344CB8AC3E}">
        <p14:creationId xmlns:p14="http://schemas.microsoft.com/office/powerpoint/2010/main" val="3145051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BDDF19-9E32-4944-A109-C34AC93C6A4A}" type="slidenum">
              <a:rPr lang="en-US" smtClean="0"/>
              <a:t>13</a:t>
            </a:fld>
            <a:endParaRPr lang="en-US"/>
          </a:p>
        </p:txBody>
      </p:sp>
      <p:sp>
        <p:nvSpPr>
          <p:cNvPr id="3" name="Title 2"/>
          <p:cNvSpPr>
            <a:spLocks noGrp="1"/>
          </p:cNvSpPr>
          <p:nvPr>
            <p:ph type="title"/>
          </p:nvPr>
        </p:nvSpPr>
        <p:spPr>
          <a:xfrm>
            <a:off x="228600" y="3657600"/>
            <a:ext cx="6324600" cy="1383696"/>
          </a:xfrm>
        </p:spPr>
        <p:txBody>
          <a:bodyPr>
            <a:normAutofit/>
          </a:bodyPr>
          <a:lstStyle/>
          <a:p>
            <a:pPr algn="ctr"/>
            <a:r>
              <a:rPr lang="en-US" sz="3600" cap="none" dirty="0" smtClean="0">
                <a:solidFill>
                  <a:schemeClr val="accent6"/>
                </a:solidFill>
              </a:rPr>
              <a:t>September 19-23, 2016</a:t>
            </a:r>
            <a:endParaRPr lang="en-US" sz="3600" cap="none" dirty="0">
              <a:solidFill>
                <a:schemeClr val="accent6"/>
              </a:solidFill>
            </a:endParaRPr>
          </a:p>
        </p:txBody>
      </p:sp>
      <p:sp>
        <p:nvSpPr>
          <p:cNvPr id="4" name="Text Placeholder 3"/>
          <p:cNvSpPr>
            <a:spLocks noGrp="1"/>
          </p:cNvSpPr>
          <p:nvPr>
            <p:ph type="body" idx="1"/>
          </p:nvPr>
        </p:nvSpPr>
        <p:spPr>
          <a:xfrm>
            <a:off x="228600" y="762000"/>
            <a:ext cx="6324600" cy="2590800"/>
          </a:xfrm>
        </p:spPr>
        <p:txBody>
          <a:bodyPr>
            <a:normAutofit/>
          </a:bodyPr>
          <a:lstStyle/>
          <a:p>
            <a:pPr algn="ctr"/>
            <a:r>
              <a:rPr lang="en-US" sz="4000" b="1" dirty="0" smtClean="0">
                <a:solidFill>
                  <a:srgbClr val="C00000"/>
                </a:solidFill>
              </a:rPr>
              <a:t>Mark Your Calendars!</a:t>
            </a:r>
          </a:p>
          <a:p>
            <a:pPr algn="ctr"/>
            <a:endParaRPr lang="en-US" sz="4000" b="1" dirty="0">
              <a:solidFill>
                <a:schemeClr val="accent6"/>
              </a:solidFill>
            </a:endParaRPr>
          </a:p>
          <a:p>
            <a:pPr algn="ctr"/>
            <a:r>
              <a:rPr lang="en-US" sz="3600" b="1" dirty="0" err="1" smtClean="0">
                <a:solidFill>
                  <a:schemeClr val="accent6"/>
                </a:solidFill>
              </a:rPr>
              <a:t>SepticSmart</a:t>
            </a:r>
            <a:r>
              <a:rPr lang="en-US" sz="3600" b="1" dirty="0" smtClean="0">
                <a:solidFill>
                  <a:schemeClr val="accent6"/>
                </a:solidFill>
              </a:rPr>
              <a:t> Week</a:t>
            </a:r>
            <a:endParaRPr lang="en-US" dirty="0"/>
          </a:p>
        </p:txBody>
      </p:sp>
    </p:spTree>
    <p:extLst>
      <p:ext uri="{BB962C8B-B14F-4D97-AF65-F5344CB8AC3E}">
        <p14:creationId xmlns:p14="http://schemas.microsoft.com/office/powerpoint/2010/main" val="302134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681"/>
            <a:ext cx="8229600" cy="540717"/>
          </a:xfrm>
        </p:spPr>
        <p:txBody>
          <a:bodyPr>
            <a:normAutofit fontScale="90000"/>
          </a:bodyPr>
          <a:lstStyle/>
          <a:p>
            <a:pPr algn="ctr"/>
            <a:r>
              <a:rPr lang="en-US" dirty="0" smtClean="0"/>
              <a:t>THE BASICS</a:t>
            </a:r>
            <a:endParaRPr lang="en-US" dirty="0"/>
          </a:p>
        </p:txBody>
      </p:sp>
      <p:sp>
        <p:nvSpPr>
          <p:cNvPr id="3" name="Content Placeholder 2"/>
          <p:cNvSpPr>
            <a:spLocks noGrp="1"/>
          </p:cNvSpPr>
          <p:nvPr>
            <p:ph idx="1"/>
          </p:nvPr>
        </p:nvSpPr>
        <p:spPr/>
        <p:txBody>
          <a:bodyPr>
            <a:normAutofit/>
          </a:bodyPr>
          <a:lstStyle/>
          <a:p>
            <a:r>
              <a:rPr lang="en-US" b="1" dirty="0" smtClean="0"/>
              <a:t>What </a:t>
            </a:r>
            <a:r>
              <a:rPr lang="en-US" b="1" dirty="0"/>
              <a:t>Is a Septic System?  </a:t>
            </a:r>
          </a:p>
          <a:p>
            <a:r>
              <a:rPr lang="en-US" dirty="0" smtClean="0"/>
              <a:t>	Common </a:t>
            </a:r>
            <a:r>
              <a:rPr lang="en-US" dirty="0"/>
              <a:t>in rural areas without centralized sewer systems, septic systems are underground wastewater treatment structures that use a combination of nature and time-tested technology to treat wastewater from household plumbing produced by bathrooms, kitchen drains, </a:t>
            </a:r>
            <a:r>
              <a:rPr lang="en-US" dirty="0" smtClean="0"/>
              <a:t>dishwasher and </a:t>
            </a:r>
            <a:r>
              <a:rPr lang="en-US" dirty="0"/>
              <a:t>laundry</a:t>
            </a:r>
            <a:r>
              <a:rPr lang="en-US" dirty="0" smtClean="0"/>
              <a:t>.</a:t>
            </a:r>
          </a:p>
          <a:p>
            <a:endParaRPr lang="en-US" dirty="0"/>
          </a:p>
          <a:p>
            <a:pPr marL="0" indent="0"/>
            <a:r>
              <a:rPr lang="en-US" dirty="0" smtClean="0"/>
              <a:t>It is the end point of your home’s plumbing system like your furnace is for your heat and AC!</a:t>
            </a:r>
          </a:p>
          <a:p>
            <a:pPr marL="0" indent="0"/>
            <a:endParaRPr lang="en-US" dirty="0"/>
          </a:p>
          <a:p>
            <a:endParaRPr lang="en-US" dirty="0"/>
          </a:p>
        </p:txBody>
      </p:sp>
      <p:sp>
        <p:nvSpPr>
          <p:cNvPr id="4" name="Slide Number Placeholder 3"/>
          <p:cNvSpPr>
            <a:spLocks noGrp="1"/>
          </p:cNvSpPr>
          <p:nvPr>
            <p:ph type="sldNum" sz="quarter" idx="12"/>
          </p:nvPr>
        </p:nvSpPr>
        <p:spPr/>
        <p:txBody>
          <a:bodyPr/>
          <a:lstStyle/>
          <a:p>
            <a:fld id="{9ABDDF19-9E32-4944-A109-C34AC93C6A4A}" type="slidenum">
              <a:rPr lang="en-US" smtClean="0"/>
              <a:t>2</a:t>
            </a:fld>
            <a:endParaRPr lang="en-US"/>
          </a:p>
        </p:txBody>
      </p:sp>
    </p:spTree>
    <p:extLst>
      <p:ext uri="{BB962C8B-B14F-4D97-AF65-F5344CB8AC3E}">
        <p14:creationId xmlns:p14="http://schemas.microsoft.com/office/powerpoint/2010/main" val="10234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40717"/>
          </a:xfrm>
        </p:spPr>
        <p:txBody>
          <a:bodyPr>
            <a:normAutofit fontScale="90000"/>
          </a:bodyPr>
          <a:lstStyle/>
          <a:p>
            <a:pPr algn="ctr"/>
            <a:r>
              <a:rPr lang="en-US" dirty="0" smtClean="0"/>
              <a:t>Do You </a:t>
            </a:r>
            <a:r>
              <a:rPr lang="en-US" dirty="0"/>
              <a:t>H</a:t>
            </a:r>
            <a:r>
              <a:rPr lang="en-US" dirty="0" smtClean="0"/>
              <a:t>ave a Septic System?</a:t>
            </a:r>
            <a:endParaRPr lang="en-US" dirty="0"/>
          </a:p>
        </p:txBody>
      </p:sp>
      <p:sp>
        <p:nvSpPr>
          <p:cNvPr id="3" name="Content Placeholder 2"/>
          <p:cNvSpPr>
            <a:spLocks noGrp="1"/>
          </p:cNvSpPr>
          <p:nvPr>
            <p:ph idx="1"/>
          </p:nvPr>
        </p:nvSpPr>
        <p:spPr>
          <a:xfrm>
            <a:off x="457200" y="1011825"/>
            <a:ext cx="8229600" cy="4017376"/>
          </a:xfrm>
        </p:spPr>
        <p:txBody>
          <a:bodyPr>
            <a:normAutofit fontScale="92500"/>
          </a:bodyPr>
          <a:lstStyle/>
          <a:p>
            <a:pPr marL="0" indent="0"/>
            <a:r>
              <a:rPr lang="en-US" dirty="0" smtClean="0"/>
              <a:t>You </a:t>
            </a:r>
            <a:r>
              <a:rPr lang="en-US" dirty="0"/>
              <a:t>may already know you have a septic system. If </a:t>
            </a:r>
            <a:r>
              <a:rPr lang="en-US" dirty="0" smtClean="0"/>
              <a:t>you don’t </a:t>
            </a:r>
            <a:r>
              <a:rPr lang="en-US" dirty="0"/>
              <a:t>know, here are tell-tale signs that you probably do:</a:t>
            </a:r>
          </a:p>
          <a:p>
            <a:endParaRPr lang="en-US" dirty="0" smtClean="0"/>
          </a:p>
          <a:p>
            <a:pPr>
              <a:buFont typeface="Arial" panose="020B0604020202020204" pitchFamily="34" charset="0"/>
              <a:buChar char="•"/>
            </a:pPr>
            <a:r>
              <a:rPr lang="en-US" dirty="0" smtClean="0"/>
              <a:t>You </a:t>
            </a:r>
            <a:r>
              <a:rPr lang="en-US" dirty="0"/>
              <a:t>use well water.</a:t>
            </a:r>
          </a:p>
          <a:p>
            <a:pPr>
              <a:buFont typeface="Arial" panose="020B0604020202020204" pitchFamily="34" charset="0"/>
              <a:buChar char="•"/>
            </a:pPr>
            <a:r>
              <a:rPr lang="en-US" dirty="0"/>
              <a:t>The waterline coming into your home doesn’t have a meter.</a:t>
            </a:r>
          </a:p>
          <a:p>
            <a:pPr>
              <a:buFont typeface="Arial" panose="020B0604020202020204" pitchFamily="34" charset="0"/>
              <a:buChar char="•"/>
            </a:pPr>
            <a:r>
              <a:rPr lang="en-US" dirty="0"/>
              <a:t>You show a “$0.00 Sewer Amount Charged” on your water bill.</a:t>
            </a:r>
          </a:p>
          <a:p>
            <a:pPr>
              <a:buFont typeface="Arial" panose="020B0604020202020204" pitchFamily="34" charset="0"/>
              <a:buChar char="•"/>
            </a:pPr>
            <a:r>
              <a:rPr lang="en-US" dirty="0"/>
              <a:t>Your neighbors have a septic system.</a:t>
            </a:r>
          </a:p>
          <a:p>
            <a:endParaRPr lang="en-US" dirty="0" smtClean="0"/>
          </a:p>
          <a:p>
            <a:r>
              <a:rPr lang="en-US" dirty="0"/>
              <a:t>If you have a septic it is YOUR responsibility </a:t>
            </a:r>
            <a:r>
              <a:rPr lang="en-US" dirty="0" smtClean="0"/>
              <a:t>to </a:t>
            </a:r>
            <a:r>
              <a:rPr lang="en-US" dirty="0"/>
              <a:t>maintain it!</a:t>
            </a:r>
          </a:p>
          <a:p>
            <a:endParaRPr lang="en-US" dirty="0"/>
          </a:p>
        </p:txBody>
      </p:sp>
      <p:sp>
        <p:nvSpPr>
          <p:cNvPr id="4" name="Slide Number Placeholder 3"/>
          <p:cNvSpPr>
            <a:spLocks noGrp="1"/>
          </p:cNvSpPr>
          <p:nvPr>
            <p:ph type="sldNum" sz="quarter" idx="12"/>
          </p:nvPr>
        </p:nvSpPr>
        <p:spPr/>
        <p:txBody>
          <a:bodyPr/>
          <a:lstStyle/>
          <a:p>
            <a:fld id="{9ABDDF19-9E32-4944-A109-C34AC93C6A4A}" type="slidenum">
              <a:rPr lang="en-US" smtClean="0"/>
              <a:t>3</a:t>
            </a:fld>
            <a:endParaRPr lang="en-US"/>
          </a:p>
        </p:txBody>
      </p:sp>
    </p:spTree>
    <p:extLst>
      <p:ext uri="{BB962C8B-B14F-4D97-AF65-F5344CB8AC3E}">
        <p14:creationId xmlns:p14="http://schemas.microsoft.com/office/powerpoint/2010/main" val="324582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BDDF19-9E32-4944-A109-C34AC93C6A4A}" type="slidenum">
              <a:rPr lang="en-US" smtClean="0"/>
              <a:pPr/>
              <a:t>4</a:t>
            </a:fld>
            <a:endParaRPr lang="en-US"/>
          </a:p>
        </p:txBody>
      </p:sp>
      <p:sp>
        <p:nvSpPr>
          <p:cNvPr id="5" name="Title 4"/>
          <p:cNvSpPr>
            <a:spLocks noGrp="1"/>
          </p:cNvSpPr>
          <p:nvPr>
            <p:ph type="title" idx="4294967295"/>
          </p:nvPr>
        </p:nvSpPr>
        <p:spPr>
          <a:xfrm>
            <a:off x="368300" y="155575"/>
            <a:ext cx="3008313" cy="692150"/>
          </a:xfrm>
        </p:spPr>
        <p:txBody>
          <a:bodyPr>
            <a:noAutofit/>
          </a:bodyPr>
          <a:lstStyle/>
          <a:p>
            <a:r>
              <a:rPr lang="en-US" sz="2400" dirty="0" smtClean="0"/>
              <a:t>How does a septic system work?</a:t>
            </a:r>
            <a:endParaRPr lang="en-US" sz="2400" dirty="0"/>
          </a:p>
        </p:txBody>
      </p:sp>
      <p:sp>
        <p:nvSpPr>
          <p:cNvPr id="7" name="Text Placeholder 6"/>
          <p:cNvSpPr>
            <a:spLocks noGrp="1"/>
          </p:cNvSpPr>
          <p:nvPr>
            <p:ph type="body" sz="half" idx="4294967295"/>
          </p:nvPr>
        </p:nvSpPr>
        <p:spPr>
          <a:xfrm>
            <a:off x="431800" y="1031875"/>
            <a:ext cx="3276600" cy="4946650"/>
          </a:xfrm>
        </p:spPr>
        <p:txBody>
          <a:bodyPr>
            <a:noAutofit/>
          </a:bodyPr>
          <a:lstStyle/>
          <a:p>
            <a:pPr marL="0" indent="0"/>
            <a:r>
              <a:rPr lang="en-US" sz="1300" b="1" i="1" dirty="0" smtClean="0">
                <a:solidFill>
                  <a:srgbClr val="73B632"/>
                </a:solidFill>
              </a:rPr>
              <a:t>This is a simplified overview of how a septic system works.</a:t>
            </a:r>
            <a:endParaRPr lang="en-US" sz="1300" dirty="0" smtClean="0"/>
          </a:p>
          <a:p>
            <a:pPr marL="457200" indent="-457200"/>
            <a:r>
              <a:rPr lang="en-US" sz="1300" dirty="0" smtClean="0"/>
              <a:t>	</a:t>
            </a:r>
            <a:r>
              <a:rPr lang="en-US" sz="1200" dirty="0" smtClean="0"/>
              <a:t>All water runs out of your house from one main </a:t>
            </a:r>
            <a:r>
              <a:rPr lang="en-US" sz="1200" b="1" dirty="0" smtClean="0"/>
              <a:t>drainage pipe </a:t>
            </a:r>
            <a:r>
              <a:rPr lang="en-US" sz="1200" dirty="0" smtClean="0"/>
              <a:t>into a septic tank.</a:t>
            </a:r>
          </a:p>
          <a:p>
            <a:pPr marL="457200" indent="-457200"/>
            <a:r>
              <a:rPr lang="en-US" sz="1200" dirty="0" smtClean="0"/>
              <a:t>	The </a:t>
            </a:r>
            <a:r>
              <a:rPr lang="en-US" sz="1200" b="1" dirty="0" smtClean="0"/>
              <a:t>septic tank </a:t>
            </a:r>
            <a:r>
              <a:rPr lang="en-US" sz="1200" dirty="0" smtClean="0"/>
              <a:t>is a buried, water-tight container usually made of concrete, fiberglass or polyethylene. Its job is to hold the wastewater long enough to allow solids to settle down to the bottom (forming sludge), while the oil and grease floats to the top (as scum). Compartments and a T-shaped outlet prevent the sludge and scum from leaving the tank and traveling into the </a:t>
            </a:r>
            <a:r>
              <a:rPr lang="en-US" sz="1200" dirty="0" err="1" smtClean="0"/>
              <a:t>drainfield</a:t>
            </a:r>
            <a:r>
              <a:rPr lang="en-US" sz="1200" dirty="0" smtClean="0"/>
              <a:t> area. </a:t>
            </a:r>
          </a:p>
          <a:p>
            <a:pPr marL="457200" indent="-457200"/>
            <a:r>
              <a:rPr lang="en-US" sz="1200" dirty="0" smtClean="0"/>
              <a:t>	The liquid wastewater then exits the tank into the </a:t>
            </a:r>
            <a:r>
              <a:rPr lang="en-US" sz="1200" b="1" dirty="0" err="1" smtClean="0"/>
              <a:t>drainfield</a:t>
            </a:r>
            <a:r>
              <a:rPr lang="en-US" sz="1200" dirty="0" smtClean="0"/>
              <a:t>. If the </a:t>
            </a:r>
            <a:r>
              <a:rPr lang="en-US" sz="1200" dirty="0" err="1" smtClean="0"/>
              <a:t>drainfield</a:t>
            </a:r>
            <a:r>
              <a:rPr lang="en-US" sz="1200" dirty="0"/>
              <a:t> </a:t>
            </a:r>
            <a:r>
              <a:rPr lang="en-US" sz="1200" dirty="0" smtClean="0"/>
              <a:t>is overloaded with too much liquid, it will flood, causing sewage to flow to the ground surface or create backups in toilets and sinks.</a:t>
            </a:r>
          </a:p>
          <a:p>
            <a:pPr marL="457200" indent="-457200"/>
            <a:r>
              <a:rPr lang="en-US" sz="1200" dirty="0" smtClean="0"/>
              <a:t>	Finally, the wastewater percolates into the </a:t>
            </a:r>
            <a:r>
              <a:rPr lang="en-US" sz="1200" b="1" dirty="0" smtClean="0"/>
              <a:t>soil</a:t>
            </a:r>
            <a:r>
              <a:rPr lang="en-US" sz="1200" dirty="0" smtClean="0"/>
              <a:t>, naturally removing harmful bacteria, viruses, and nutrients.</a:t>
            </a:r>
            <a:endParaRPr lang="en-US" sz="1200" dirty="0"/>
          </a:p>
        </p:txBody>
      </p:sp>
      <p:pic>
        <p:nvPicPr>
          <p:cNvPr id="8" name="Content Placeholder 7" descr="Septic Diagram noWords 030915.eps"/>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850" r="-4651" b="-17567"/>
          <a:stretch/>
        </p:blipFill>
        <p:spPr>
          <a:xfrm>
            <a:off x="3640138" y="1295400"/>
            <a:ext cx="5656262" cy="4724400"/>
          </a:xfrm>
        </p:spPr>
      </p:pic>
      <p:sp>
        <p:nvSpPr>
          <p:cNvPr id="13" name="Oval 12"/>
          <p:cNvSpPr/>
          <p:nvPr/>
        </p:nvSpPr>
        <p:spPr>
          <a:xfrm>
            <a:off x="457200" y="16002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4" name="Oval 13"/>
          <p:cNvSpPr/>
          <p:nvPr/>
        </p:nvSpPr>
        <p:spPr>
          <a:xfrm>
            <a:off x="457200" y="21336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5" name="Oval 14"/>
          <p:cNvSpPr/>
          <p:nvPr/>
        </p:nvSpPr>
        <p:spPr>
          <a:xfrm>
            <a:off x="457200" y="41910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6" name="Oval 15"/>
          <p:cNvSpPr/>
          <p:nvPr/>
        </p:nvSpPr>
        <p:spPr>
          <a:xfrm>
            <a:off x="457200" y="53340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7" name="Oval 16"/>
          <p:cNvSpPr/>
          <p:nvPr/>
        </p:nvSpPr>
        <p:spPr>
          <a:xfrm>
            <a:off x="7620000" y="32639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8" name="Oval 17"/>
          <p:cNvSpPr/>
          <p:nvPr/>
        </p:nvSpPr>
        <p:spPr>
          <a:xfrm>
            <a:off x="6894284" y="35052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2</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19" name="Oval 18"/>
          <p:cNvSpPr/>
          <p:nvPr/>
        </p:nvSpPr>
        <p:spPr>
          <a:xfrm>
            <a:off x="4876800" y="28194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3</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0" name="Oval 19"/>
          <p:cNvSpPr/>
          <p:nvPr/>
        </p:nvSpPr>
        <p:spPr>
          <a:xfrm>
            <a:off x="5486400" y="3124200"/>
            <a:ext cx="381000" cy="381000"/>
          </a:xfrm>
          <a:prstGeom prst="ellipse">
            <a:avLst/>
          </a:prstGeom>
          <a:solidFill>
            <a:srgbClr val="E49029"/>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12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4</a:t>
            </a:r>
            <a:endParaRPr lang="en-US" sz="1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TextBox 1"/>
          <p:cNvSpPr txBox="1"/>
          <p:nvPr/>
        </p:nvSpPr>
        <p:spPr>
          <a:xfrm>
            <a:off x="5042806" y="5269468"/>
            <a:ext cx="4083955" cy="369332"/>
          </a:xfrm>
          <a:prstGeom prst="rect">
            <a:avLst/>
          </a:prstGeom>
          <a:noFill/>
        </p:spPr>
        <p:txBody>
          <a:bodyPr wrap="square" rtlCol="0">
            <a:spAutoFit/>
          </a:bodyPr>
          <a:lstStyle/>
          <a:p>
            <a:r>
              <a:rPr lang="en-US" dirty="0" smtClean="0"/>
              <a:t>Groundwater = source of your well water </a:t>
            </a:r>
            <a:endParaRPr lang="en-US" dirty="0"/>
          </a:p>
        </p:txBody>
      </p:sp>
    </p:spTree>
    <p:extLst>
      <p:ext uri="{BB962C8B-B14F-4D97-AF65-F5344CB8AC3E}">
        <p14:creationId xmlns:p14="http://schemas.microsoft.com/office/powerpoint/2010/main" val="2911297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40717"/>
          </a:xfrm>
        </p:spPr>
        <p:txBody>
          <a:bodyPr>
            <a:normAutofit fontScale="90000"/>
          </a:bodyPr>
          <a:lstStyle/>
          <a:p>
            <a:pPr algn="ctr"/>
            <a:r>
              <a:rPr lang="en-US" dirty="0" smtClean="0"/>
              <a:t>WHY MAINTAIN?</a:t>
            </a:r>
            <a:endParaRPr lang="en-US" dirty="0"/>
          </a:p>
        </p:txBody>
      </p:sp>
      <p:sp>
        <p:nvSpPr>
          <p:cNvPr id="3" name="Content Placeholder 2"/>
          <p:cNvSpPr>
            <a:spLocks noGrp="1"/>
          </p:cNvSpPr>
          <p:nvPr>
            <p:ph idx="1"/>
          </p:nvPr>
        </p:nvSpPr>
        <p:spPr>
          <a:xfrm>
            <a:off x="457200" y="1143000"/>
            <a:ext cx="8229600" cy="4289861"/>
          </a:xfrm>
        </p:spPr>
        <p:txBody>
          <a:bodyPr>
            <a:normAutofit lnSpcReduction="10000"/>
          </a:bodyPr>
          <a:lstStyle/>
          <a:p>
            <a:pPr>
              <a:buFont typeface="Arial" panose="020B0604020202020204" pitchFamily="34" charset="0"/>
              <a:buChar char="•"/>
            </a:pPr>
            <a:r>
              <a:rPr lang="en-US" dirty="0" smtClean="0"/>
              <a:t>Saves you $</a:t>
            </a:r>
          </a:p>
          <a:p>
            <a:r>
              <a:rPr lang="en-US" sz="2000" dirty="0" smtClean="0"/>
              <a:t>	- A few hundred dollars every 3-5 years for maintenance or ranging ~$8k - ~25k to replace.</a:t>
            </a:r>
          </a:p>
          <a:p>
            <a:pPr>
              <a:buFont typeface="Arial" panose="020B0604020202020204" pitchFamily="34" charset="0"/>
              <a:buChar char="•"/>
            </a:pPr>
            <a:r>
              <a:rPr lang="en-US" dirty="0" smtClean="0"/>
              <a:t>Protects your property value</a:t>
            </a:r>
          </a:p>
          <a:p>
            <a:r>
              <a:rPr lang="en-US" dirty="0"/>
              <a:t>	</a:t>
            </a:r>
            <a:r>
              <a:rPr lang="en-US" dirty="0" smtClean="0"/>
              <a:t>- </a:t>
            </a:r>
            <a:r>
              <a:rPr lang="en-US" sz="2000" dirty="0" smtClean="0"/>
              <a:t>Homes with failing </a:t>
            </a:r>
            <a:r>
              <a:rPr lang="en-US" sz="2000" dirty="0" err="1" smtClean="0"/>
              <a:t>septics</a:t>
            </a:r>
            <a:r>
              <a:rPr lang="en-US" sz="2000" dirty="0" smtClean="0"/>
              <a:t> could be more difficult to sell.</a:t>
            </a:r>
            <a:endParaRPr lang="en-US" sz="2000" dirty="0"/>
          </a:p>
          <a:p>
            <a:pPr>
              <a:buFont typeface="Arial" panose="020B0604020202020204" pitchFamily="34" charset="0"/>
              <a:buChar char="•"/>
            </a:pPr>
            <a:r>
              <a:rPr lang="en-US" dirty="0" smtClean="0"/>
              <a:t>Protects your and your neighbors’ well water </a:t>
            </a:r>
          </a:p>
          <a:p>
            <a:r>
              <a:rPr lang="en-US" dirty="0" smtClean="0"/>
              <a:t>	- </a:t>
            </a:r>
            <a:r>
              <a:rPr lang="en-US" sz="2000" dirty="0" smtClean="0"/>
              <a:t>A failing septic can contaminate well water; test your well water quality (untreated to your tap).</a:t>
            </a:r>
            <a:endParaRPr lang="en-US" sz="2000" dirty="0"/>
          </a:p>
          <a:p>
            <a:pPr>
              <a:buFont typeface="Arial" panose="020B0604020202020204" pitchFamily="34" charset="0"/>
              <a:buChar char="•"/>
            </a:pPr>
            <a:r>
              <a:rPr lang="en-US" dirty="0" smtClean="0"/>
              <a:t>Protects your </a:t>
            </a:r>
            <a:r>
              <a:rPr lang="en-US" dirty="0"/>
              <a:t>and your </a:t>
            </a:r>
            <a:r>
              <a:rPr lang="en-US" dirty="0" smtClean="0"/>
              <a:t>neighbors’ health</a:t>
            </a:r>
          </a:p>
          <a:p>
            <a:r>
              <a:rPr lang="en-US" sz="2000" dirty="0">
                <a:solidFill>
                  <a:srgbClr val="000000"/>
                </a:solidFill>
              </a:rPr>
              <a:t>	</a:t>
            </a:r>
            <a:r>
              <a:rPr lang="en-US" sz="2000" dirty="0" smtClean="0">
                <a:solidFill>
                  <a:srgbClr val="000000"/>
                </a:solidFill>
              </a:rPr>
              <a:t>- A </a:t>
            </a:r>
            <a:r>
              <a:rPr lang="en-US" sz="2000" dirty="0">
                <a:solidFill>
                  <a:srgbClr val="000000"/>
                </a:solidFill>
              </a:rPr>
              <a:t>failing septic can </a:t>
            </a:r>
            <a:r>
              <a:rPr lang="en-US" sz="2000" dirty="0" smtClean="0">
                <a:solidFill>
                  <a:srgbClr val="000000"/>
                </a:solidFill>
              </a:rPr>
              <a:t>bring wastewater above the surface, creating a health hazard for you, your neighbors and animals.</a:t>
            </a: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9ABDDF19-9E32-4944-A109-C34AC93C6A4A}" type="slidenum">
              <a:rPr lang="en-US" smtClean="0"/>
              <a:t>5</a:t>
            </a:fld>
            <a:endParaRPr lang="en-US"/>
          </a:p>
        </p:txBody>
      </p:sp>
    </p:spTree>
    <p:extLst>
      <p:ext uri="{BB962C8B-B14F-4D97-AF65-F5344CB8AC3E}">
        <p14:creationId xmlns:p14="http://schemas.microsoft.com/office/powerpoint/2010/main" val="2888712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681"/>
            <a:ext cx="8229600" cy="540717"/>
          </a:xfrm>
        </p:spPr>
        <p:txBody>
          <a:bodyPr>
            <a:normAutofit fontScale="90000"/>
          </a:bodyPr>
          <a:lstStyle/>
          <a:p>
            <a:pPr algn="ctr"/>
            <a:r>
              <a:rPr lang="en-US" dirty="0" smtClean="0"/>
              <a:t>Failure Symptoms – Mind the Signs!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a:t>
            </a:r>
            <a:r>
              <a:rPr lang="en-US" dirty="0"/>
              <a:t>foul odor isn’t always the first sign of a </a:t>
            </a:r>
            <a:r>
              <a:rPr lang="en-US" dirty="0">
                <a:hlinkClick r:id="rId2"/>
              </a:rPr>
              <a:t>malfunctioning septic </a:t>
            </a:r>
            <a:r>
              <a:rPr lang="en-US" dirty="0" smtClean="0">
                <a:hlinkClick r:id="rId2"/>
              </a:rPr>
              <a:t>system</a:t>
            </a:r>
            <a:r>
              <a:rPr lang="en-US" dirty="0" smtClean="0"/>
              <a:t>. </a:t>
            </a:r>
          </a:p>
          <a:p>
            <a:endParaRPr lang="en-US" dirty="0"/>
          </a:p>
          <a:p>
            <a:r>
              <a:rPr lang="en-US" dirty="0" smtClean="0"/>
              <a:t>Call </a:t>
            </a:r>
            <a:r>
              <a:rPr lang="en-US" dirty="0"/>
              <a:t>a </a:t>
            </a:r>
            <a:r>
              <a:rPr lang="en-US" dirty="0" smtClean="0"/>
              <a:t>qualified professional </a:t>
            </a:r>
            <a:r>
              <a:rPr lang="en-US" dirty="0"/>
              <a:t>if you notice any of the following:</a:t>
            </a:r>
          </a:p>
          <a:p>
            <a:pPr>
              <a:buFont typeface="Arial" panose="020B0604020202020204" pitchFamily="34" charset="0"/>
              <a:buChar char="•"/>
            </a:pPr>
            <a:r>
              <a:rPr lang="en-US" dirty="0"/>
              <a:t>Wastewater backing up into household drains.</a:t>
            </a:r>
          </a:p>
          <a:p>
            <a:pPr>
              <a:buFont typeface="Arial" panose="020B0604020202020204" pitchFamily="34" charset="0"/>
              <a:buChar char="•"/>
            </a:pPr>
            <a:r>
              <a:rPr lang="en-US" dirty="0"/>
              <a:t>Bright green, spongy grass on the drainfield, even during dry weather.</a:t>
            </a:r>
          </a:p>
          <a:p>
            <a:pPr>
              <a:buFont typeface="Arial" panose="020B0604020202020204" pitchFamily="34" charset="0"/>
              <a:buChar char="•"/>
            </a:pPr>
            <a:r>
              <a:rPr lang="en-US" dirty="0"/>
              <a:t>Pooling water or muddy soil around your septic system or in your basement.</a:t>
            </a:r>
          </a:p>
          <a:p>
            <a:pPr>
              <a:buFont typeface="Arial" panose="020B0604020202020204" pitchFamily="34" charset="0"/>
              <a:buChar char="•"/>
            </a:pPr>
            <a:r>
              <a:rPr lang="en-US" dirty="0"/>
              <a:t>A strong odor around the septic tank and drainfield.</a:t>
            </a:r>
          </a:p>
          <a:p>
            <a:endParaRPr lang="en-US" dirty="0" smtClean="0"/>
          </a:p>
          <a:p>
            <a:r>
              <a:rPr lang="en-US" dirty="0" smtClean="0"/>
              <a:t>One </a:t>
            </a:r>
            <a:r>
              <a:rPr lang="en-US" dirty="0"/>
              <a:t>call to a </a:t>
            </a:r>
            <a:r>
              <a:rPr lang="en-US" dirty="0" smtClean="0"/>
              <a:t>qualified </a:t>
            </a:r>
            <a:r>
              <a:rPr lang="en-US" dirty="0"/>
              <a:t>professional could save you thousands of </a:t>
            </a:r>
            <a:r>
              <a:rPr lang="en-US" dirty="0" smtClean="0"/>
              <a:t>dollars!</a:t>
            </a:r>
          </a:p>
          <a:p>
            <a:endParaRPr lang="en-US" dirty="0" smtClean="0"/>
          </a:p>
          <a:p>
            <a:r>
              <a:rPr lang="en-US" dirty="0" smtClean="0"/>
              <a:t>Contact your local </a:t>
            </a:r>
            <a:r>
              <a:rPr lang="en-US" dirty="0"/>
              <a:t>or state health department for </a:t>
            </a:r>
            <a:r>
              <a:rPr lang="en-US" dirty="0" smtClean="0"/>
              <a:t>more information.</a:t>
            </a:r>
            <a:endParaRPr lang="en-US" dirty="0"/>
          </a:p>
        </p:txBody>
      </p:sp>
      <p:sp>
        <p:nvSpPr>
          <p:cNvPr id="4" name="Slide Number Placeholder 3"/>
          <p:cNvSpPr>
            <a:spLocks noGrp="1"/>
          </p:cNvSpPr>
          <p:nvPr>
            <p:ph type="sldNum" sz="quarter" idx="12"/>
          </p:nvPr>
        </p:nvSpPr>
        <p:spPr/>
        <p:txBody>
          <a:bodyPr/>
          <a:lstStyle/>
          <a:p>
            <a:fld id="{9ABDDF19-9E32-4944-A109-C34AC93C6A4A}" type="slidenum">
              <a:rPr lang="en-US" smtClean="0"/>
              <a:t>6</a:t>
            </a:fld>
            <a:endParaRPr lang="en-US"/>
          </a:p>
        </p:txBody>
      </p:sp>
    </p:spTree>
    <p:extLst>
      <p:ext uri="{BB962C8B-B14F-4D97-AF65-F5344CB8AC3E}">
        <p14:creationId xmlns:p14="http://schemas.microsoft.com/office/powerpoint/2010/main" val="358738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28600"/>
            <a:ext cx="8229600" cy="540717"/>
          </a:xfrm>
        </p:spPr>
        <p:txBody>
          <a:bodyPr>
            <a:normAutofit fontScale="90000"/>
          </a:bodyPr>
          <a:lstStyle/>
          <a:p>
            <a:pPr algn="ctr"/>
            <a:r>
              <a:rPr lang="en-US" dirty="0" smtClean="0"/>
              <a:t>PROPER CARE</a:t>
            </a:r>
            <a:br>
              <a:rPr lang="en-US" dirty="0" smtClean="0"/>
            </a:br>
            <a:r>
              <a:rPr lang="en-US" dirty="0" smtClean="0"/>
              <a:t>Inspection &amp; Pumping</a:t>
            </a:r>
            <a:endParaRPr lang="en-US" dirty="0"/>
          </a:p>
        </p:txBody>
      </p:sp>
      <p:sp>
        <p:nvSpPr>
          <p:cNvPr id="3" name="Content Placeholder 2"/>
          <p:cNvSpPr>
            <a:spLocks noGrp="1"/>
          </p:cNvSpPr>
          <p:nvPr>
            <p:ph idx="1"/>
          </p:nvPr>
        </p:nvSpPr>
        <p:spPr>
          <a:xfrm>
            <a:off x="457200" y="1143000"/>
            <a:ext cx="8229600" cy="4572000"/>
          </a:xfrm>
        </p:spPr>
        <p:txBody>
          <a:bodyPr>
            <a:normAutofit fontScale="77500" lnSpcReduction="20000"/>
          </a:bodyPr>
          <a:lstStyle/>
          <a:p>
            <a:pPr marL="0" indent="0"/>
            <a:r>
              <a:rPr lang="en-US" dirty="0" smtClean="0"/>
              <a:t>Inspection - Alternative </a:t>
            </a:r>
            <a:r>
              <a:rPr lang="en-US" dirty="0"/>
              <a:t>systems with electrical float switches, pumps, or mechanical components need to be inspected more often, generally once a year.  </a:t>
            </a:r>
          </a:p>
          <a:p>
            <a:pPr marL="0" indent="0"/>
            <a:endParaRPr lang="en-US" dirty="0" smtClean="0"/>
          </a:p>
          <a:p>
            <a:pPr marL="0" indent="0"/>
            <a:r>
              <a:rPr lang="en-US" dirty="0" smtClean="0"/>
              <a:t>Pumping and Servicing your System - Four </a:t>
            </a:r>
            <a:r>
              <a:rPr lang="en-US" dirty="0"/>
              <a:t>major factors influence the frequency of septic pumping</a:t>
            </a:r>
            <a:r>
              <a:rPr lang="en-US" dirty="0" smtClean="0"/>
              <a:t>:</a:t>
            </a:r>
          </a:p>
          <a:p>
            <a:pPr marL="0" indent="0"/>
            <a:endParaRPr lang="en-US" dirty="0" smtClean="0"/>
          </a:p>
          <a:p>
            <a:pPr>
              <a:buFont typeface="Arial" panose="020B0604020202020204" pitchFamily="34" charset="0"/>
              <a:buChar char="•"/>
            </a:pPr>
            <a:r>
              <a:rPr lang="en-US" dirty="0" smtClean="0"/>
              <a:t>Household </a:t>
            </a:r>
            <a:r>
              <a:rPr lang="en-US" dirty="0"/>
              <a:t>size</a:t>
            </a:r>
          </a:p>
          <a:p>
            <a:pPr>
              <a:buFont typeface="Arial" panose="020B0604020202020204" pitchFamily="34" charset="0"/>
              <a:buChar char="•"/>
            </a:pPr>
            <a:r>
              <a:rPr lang="en-US" dirty="0"/>
              <a:t>Total wastewater </a:t>
            </a:r>
            <a:r>
              <a:rPr lang="en-US" dirty="0" smtClean="0"/>
              <a:t>generated</a:t>
            </a:r>
            <a:endParaRPr lang="en-US" dirty="0"/>
          </a:p>
          <a:p>
            <a:pPr>
              <a:buFont typeface="Arial" panose="020B0604020202020204" pitchFamily="34" charset="0"/>
              <a:buChar char="•"/>
            </a:pPr>
            <a:r>
              <a:rPr lang="en-US" dirty="0"/>
              <a:t>Volume of solids in wastewater</a:t>
            </a:r>
          </a:p>
          <a:p>
            <a:pPr>
              <a:buFont typeface="Arial" panose="020B0604020202020204" pitchFamily="34" charset="0"/>
              <a:buChar char="•"/>
            </a:pPr>
            <a:r>
              <a:rPr lang="en-US" dirty="0"/>
              <a:t>Septic tank </a:t>
            </a:r>
            <a:r>
              <a:rPr lang="en-US" dirty="0" smtClean="0"/>
              <a:t>size</a:t>
            </a:r>
          </a:p>
          <a:p>
            <a:pPr>
              <a:buFont typeface="Arial" panose="020B0604020202020204" pitchFamily="34" charset="0"/>
              <a:buChar char="•"/>
            </a:pPr>
            <a:endParaRPr lang="en-US" dirty="0"/>
          </a:p>
          <a:p>
            <a:pPr marL="0" indent="0"/>
            <a:r>
              <a:rPr lang="en-US" dirty="0"/>
              <a:t>Household septic tanks are typically pumped every three to five years. </a:t>
            </a:r>
            <a:endParaRPr lang="en-US" dirty="0" smtClean="0"/>
          </a:p>
          <a:p>
            <a:pPr marL="0" indent="0"/>
            <a:endParaRPr lang="en-US" dirty="0"/>
          </a:p>
          <a:p>
            <a:pPr marL="0" indent="0"/>
            <a:r>
              <a:rPr lang="en-US" dirty="0" smtClean="0"/>
              <a:t>Call a qualified professional</a:t>
            </a:r>
            <a:r>
              <a:rPr lang="en-US" dirty="0"/>
              <a:t> </a:t>
            </a:r>
            <a:r>
              <a:rPr lang="en-US" dirty="0" smtClean="0"/>
              <a:t>and/or follow your </a:t>
            </a:r>
            <a:r>
              <a:rPr lang="en-US" dirty="0"/>
              <a:t>state/local health department's </a:t>
            </a:r>
            <a:r>
              <a:rPr lang="en-US" dirty="0" smtClean="0"/>
              <a:t>recommendations. </a:t>
            </a:r>
          </a:p>
          <a:p>
            <a:endParaRPr lang="en-US" dirty="0"/>
          </a:p>
        </p:txBody>
      </p:sp>
      <p:sp>
        <p:nvSpPr>
          <p:cNvPr id="4" name="Slide Number Placeholder 3"/>
          <p:cNvSpPr>
            <a:spLocks noGrp="1"/>
          </p:cNvSpPr>
          <p:nvPr>
            <p:ph type="sldNum" sz="quarter" idx="12"/>
          </p:nvPr>
        </p:nvSpPr>
        <p:spPr/>
        <p:txBody>
          <a:bodyPr/>
          <a:lstStyle/>
          <a:p>
            <a:fld id="{9ABDDF19-9E32-4944-A109-C34AC93C6A4A}" type="slidenum">
              <a:rPr lang="en-US" smtClean="0"/>
              <a:t>7</a:t>
            </a:fld>
            <a:endParaRPr lang="en-US"/>
          </a:p>
        </p:txBody>
      </p:sp>
    </p:spTree>
    <p:extLst>
      <p:ext uri="{BB962C8B-B14F-4D97-AF65-F5344CB8AC3E}">
        <p14:creationId xmlns:p14="http://schemas.microsoft.com/office/powerpoint/2010/main" val="66827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BDDF19-9E32-4944-A109-C34AC93C6A4A}" type="slidenum">
              <a:rPr lang="en-US" smtClean="0"/>
              <a:t>8</a:t>
            </a:fld>
            <a:endParaRPr lang="en-US"/>
          </a:p>
        </p:txBody>
      </p:sp>
      <p:sp>
        <p:nvSpPr>
          <p:cNvPr id="5" name="Title 4"/>
          <p:cNvSpPr>
            <a:spLocks noGrp="1"/>
          </p:cNvSpPr>
          <p:nvPr>
            <p:ph type="title"/>
          </p:nvPr>
        </p:nvSpPr>
        <p:spPr>
          <a:xfrm>
            <a:off x="2766900" y="1447800"/>
            <a:ext cx="5715000" cy="3962400"/>
          </a:xfrm>
        </p:spPr>
        <p:txBody>
          <a:bodyPr>
            <a:noAutofit/>
          </a:bodyPr>
          <a:lstStyle/>
          <a:p>
            <a:r>
              <a:rPr lang="en-US" sz="2400" dirty="0"/>
              <a:t>Protect it and Inspect </a:t>
            </a:r>
            <a:r>
              <a:rPr lang="en-US" sz="2400" dirty="0" smtClean="0"/>
              <a:t>It</a:t>
            </a:r>
            <a:br>
              <a:rPr lang="en-US" sz="2400" dirty="0" smtClean="0"/>
            </a:br>
            <a:r>
              <a:rPr lang="en-US" sz="2400" dirty="0"/>
              <a:t/>
            </a:r>
            <a:br>
              <a:rPr lang="en-US" sz="2400" dirty="0"/>
            </a:br>
            <a:r>
              <a:rPr lang="en-US" sz="2400" dirty="0"/>
              <a:t>Think at the </a:t>
            </a:r>
            <a:r>
              <a:rPr lang="en-US" sz="2400" dirty="0" smtClean="0"/>
              <a:t>Sink</a:t>
            </a:r>
            <a:br>
              <a:rPr lang="en-US" sz="2400" dirty="0" smtClean="0"/>
            </a:br>
            <a:r>
              <a:rPr lang="en-US" sz="2400" dirty="0"/>
              <a:t/>
            </a:r>
            <a:br>
              <a:rPr lang="en-US" sz="2400" dirty="0"/>
            </a:br>
            <a:r>
              <a:rPr lang="en-US" sz="2400" dirty="0"/>
              <a:t>Don’t Overload the </a:t>
            </a:r>
            <a:r>
              <a:rPr lang="en-US" sz="2400" dirty="0" smtClean="0"/>
              <a:t>Commode</a:t>
            </a:r>
            <a:br>
              <a:rPr lang="en-US" sz="2400" dirty="0" smtClean="0"/>
            </a:br>
            <a:r>
              <a:rPr lang="en-US" sz="2400" dirty="0"/>
              <a:t/>
            </a:r>
            <a:br>
              <a:rPr lang="en-US" sz="2400" dirty="0"/>
            </a:br>
            <a:r>
              <a:rPr lang="en-US" sz="2400" dirty="0"/>
              <a:t>Shield Your </a:t>
            </a:r>
            <a:r>
              <a:rPr lang="en-US" sz="2400" dirty="0" smtClean="0"/>
              <a:t>Field</a:t>
            </a:r>
            <a:br>
              <a:rPr lang="en-US" sz="2400" dirty="0" smtClean="0"/>
            </a:br>
            <a:r>
              <a:rPr lang="en-US" sz="2400" dirty="0"/>
              <a:t/>
            </a:r>
            <a:br>
              <a:rPr lang="en-US" sz="2400" dirty="0"/>
            </a:br>
            <a:r>
              <a:rPr lang="en-US" sz="2400" dirty="0"/>
              <a:t>Don’t Strain the Drain</a:t>
            </a:r>
            <a:br>
              <a:rPr lang="en-US" sz="2400" dirty="0"/>
            </a:br>
            <a:endParaRPr lang="en-US" sz="2400" dirty="0"/>
          </a:p>
        </p:txBody>
      </p:sp>
      <p:sp>
        <p:nvSpPr>
          <p:cNvPr id="6" name="Text Placeholder 5"/>
          <p:cNvSpPr>
            <a:spLocks noGrp="1"/>
          </p:cNvSpPr>
          <p:nvPr>
            <p:ph type="body" idx="1"/>
          </p:nvPr>
        </p:nvSpPr>
        <p:spPr>
          <a:xfrm>
            <a:off x="2362199" y="457200"/>
            <a:ext cx="6324600" cy="533400"/>
          </a:xfrm>
        </p:spPr>
        <p:txBody>
          <a:bodyPr>
            <a:normAutofit/>
          </a:bodyPr>
          <a:lstStyle/>
          <a:p>
            <a:r>
              <a:rPr lang="en-US" sz="2800" b="1" dirty="0" smtClean="0">
                <a:solidFill>
                  <a:schemeClr val="accent6"/>
                </a:solidFill>
              </a:rPr>
              <a:t>Sam’s Do’s and Don’ts</a:t>
            </a:r>
            <a:endParaRPr lang="en-US" sz="2800" b="1" dirty="0">
              <a:solidFill>
                <a:schemeClr val="accent6"/>
              </a:solidFill>
            </a:endParaRPr>
          </a:p>
        </p:txBody>
      </p:sp>
    </p:spTree>
    <p:extLst>
      <p:ext uri="{BB962C8B-B14F-4D97-AF65-F5344CB8AC3E}">
        <p14:creationId xmlns:p14="http://schemas.microsoft.com/office/powerpoint/2010/main" val="90884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9799"/>
            <a:ext cx="8229600" cy="540717"/>
          </a:xfrm>
        </p:spPr>
        <p:txBody>
          <a:bodyPr>
            <a:normAutofit fontScale="90000"/>
          </a:bodyPr>
          <a:lstStyle/>
          <a:p>
            <a:r>
              <a:rPr lang="en-US" dirty="0" err="1" smtClean="0"/>
              <a:t>SepticSmart</a:t>
            </a:r>
            <a:r>
              <a:rPr lang="en-US" dirty="0" smtClean="0"/>
              <a:t> Website</a:t>
            </a:r>
            <a:endParaRPr lang="en-US" dirty="0"/>
          </a:p>
        </p:txBody>
      </p:sp>
      <p:pic>
        <p:nvPicPr>
          <p:cNvPr id="5" name="Content Placeholder 4"/>
          <p:cNvPicPr>
            <a:picLocks noGrp="1" noChangeAspect="1"/>
          </p:cNvPicPr>
          <p:nvPr>
            <p:ph idx="1"/>
          </p:nvPr>
        </p:nvPicPr>
        <p:blipFill>
          <a:blip r:embed="rId2"/>
          <a:stretch>
            <a:fillRect/>
          </a:stretch>
        </p:blipFill>
        <p:spPr>
          <a:xfrm>
            <a:off x="457199" y="798616"/>
            <a:ext cx="7086601" cy="4512676"/>
          </a:xfrm>
          <a:prstGeom prst="rect">
            <a:avLst/>
          </a:prstGeom>
        </p:spPr>
      </p:pic>
      <p:sp>
        <p:nvSpPr>
          <p:cNvPr id="4" name="Slide Number Placeholder 3"/>
          <p:cNvSpPr>
            <a:spLocks noGrp="1"/>
          </p:cNvSpPr>
          <p:nvPr>
            <p:ph type="sldNum" sz="quarter" idx="12"/>
          </p:nvPr>
        </p:nvSpPr>
        <p:spPr/>
        <p:txBody>
          <a:bodyPr/>
          <a:lstStyle/>
          <a:p>
            <a:fld id="{9ABDDF19-9E32-4944-A109-C34AC93C6A4A}" type="slidenum">
              <a:rPr lang="en-US" smtClean="0"/>
              <a:t>9</a:t>
            </a:fld>
            <a:endParaRPr lang="en-US"/>
          </a:p>
        </p:txBody>
      </p:sp>
      <p:sp>
        <p:nvSpPr>
          <p:cNvPr id="6" name="TextBox 5"/>
          <p:cNvSpPr txBox="1"/>
          <p:nvPr/>
        </p:nvSpPr>
        <p:spPr>
          <a:xfrm>
            <a:off x="2285999" y="5486400"/>
            <a:ext cx="3429000" cy="400110"/>
          </a:xfrm>
          <a:prstGeom prst="rect">
            <a:avLst/>
          </a:prstGeom>
          <a:noFill/>
        </p:spPr>
        <p:txBody>
          <a:bodyPr wrap="square" rtlCol="0">
            <a:spAutoFit/>
          </a:bodyPr>
          <a:lstStyle/>
          <a:p>
            <a:r>
              <a:rPr lang="en-US" sz="2000" b="1" dirty="0" smtClean="0"/>
              <a:t>www.epa.gov/septicsmart</a:t>
            </a:r>
            <a:r>
              <a:rPr lang="en-US" sz="2000" dirty="0" smtClean="0"/>
              <a:t> </a:t>
            </a:r>
            <a:endParaRPr lang="en-US" sz="2000" dirty="0"/>
          </a:p>
        </p:txBody>
      </p:sp>
    </p:spTree>
    <p:extLst>
      <p:ext uri="{BB962C8B-B14F-4D97-AF65-F5344CB8AC3E}">
        <p14:creationId xmlns:p14="http://schemas.microsoft.com/office/powerpoint/2010/main" val="3499829557"/>
      </p:ext>
    </p:extLst>
  </p:cSld>
  <p:clrMapOvr>
    <a:masterClrMapping/>
  </p:clrMapOvr>
</p:sld>
</file>

<file path=ppt/theme/theme1.xml><?xml version="1.0" encoding="utf-8"?>
<a:theme xmlns:a="http://schemas.openxmlformats.org/drawingml/2006/main" name="SepticSam">
  <a:themeElements>
    <a:clrScheme name="Custom 3">
      <a:dk1>
        <a:srgbClr val="0A3167"/>
      </a:dk1>
      <a:lt1>
        <a:srgbClr val="FFFFFF"/>
      </a:lt1>
      <a:dk2>
        <a:srgbClr val="3E9532"/>
      </a:dk2>
      <a:lt2>
        <a:srgbClr val="C7D737"/>
      </a:lt2>
      <a:accent1>
        <a:srgbClr val="C7D737"/>
      </a:accent1>
      <a:accent2>
        <a:srgbClr val="385C9A"/>
      </a:accent2>
      <a:accent3>
        <a:srgbClr val="0A3167"/>
      </a:accent3>
      <a:accent4>
        <a:srgbClr val="3E9532"/>
      </a:accent4>
      <a:accent5>
        <a:srgbClr val="89B0A0"/>
      </a:accent5>
      <a:accent6>
        <a:srgbClr val="2A5F21"/>
      </a:accent6>
      <a:hlink>
        <a:srgbClr val="9CA920"/>
      </a:hlink>
      <a:folHlink>
        <a:srgbClr val="3E95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pticSam Right">
  <a:themeElements>
    <a:clrScheme name="Custom 3">
      <a:dk1>
        <a:srgbClr val="0A3167"/>
      </a:dk1>
      <a:lt1>
        <a:srgbClr val="FFFFFF"/>
      </a:lt1>
      <a:dk2>
        <a:srgbClr val="3E9532"/>
      </a:dk2>
      <a:lt2>
        <a:srgbClr val="C7D737"/>
      </a:lt2>
      <a:accent1>
        <a:srgbClr val="C7D737"/>
      </a:accent1>
      <a:accent2>
        <a:srgbClr val="385C9A"/>
      </a:accent2>
      <a:accent3>
        <a:srgbClr val="0A3167"/>
      </a:accent3>
      <a:accent4>
        <a:srgbClr val="3E9532"/>
      </a:accent4>
      <a:accent5>
        <a:srgbClr val="89B0A0"/>
      </a:accent5>
      <a:accent6>
        <a:srgbClr val="2A5F21"/>
      </a:accent6>
      <a:hlink>
        <a:srgbClr val="9CA920"/>
      </a:hlink>
      <a:folHlink>
        <a:srgbClr val="3E95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pticSam Left">
  <a:themeElements>
    <a:clrScheme name="Custom 3">
      <a:dk1>
        <a:srgbClr val="0A3167"/>
      </a:dk1>
      <a:lt1>
        <a:srgbClr val="FFFFFF"/>
      </a:lt1>
      <a:dk2>
        <a:srgbClr val="3E9532"/>
      </a:dk2>
      <a:lt2>
        <a:srgbClr val="C7D737"/>
      </a:lt2>
      <a:accent1>
        <a:srgbClr val="C7D737"/>
      </a:accent1>
      <a:accent2>
        <a:srgbClr val="385C9A"/>
      </a:accent2>
      <a:accent3>
        <a:srgbClr val="0A3167"/>
      </a:accent3>
      <a:accent4>
        <a:srgbClr val="3E9532"/>
      </a:accent4>
      <a:accent5>
        <a:srgbClr val="89B0A0"/>
      </a:accent5>
      <a:accent6>
        <a:srgbClr val="2A5F21"/>
      </a:accent6>
      <a:hlink>
        <a:srgbClr val="9CA920"/>
      </a:hlink>
      <a:folHlink>
        <a:srgbClr val="3E95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lank">
  <a:themeElements>
    <a:clrScheme name="Custom 3">
      <a:dk1>
        <a:srgbClr val="0A3167"/>
      </a:dk1>
      <a:lt1>
        <a:srgbClr val="FFFFFF"/>
      </a:lt1>
      <a:dk2>
        <a:srgbClr val="3E9532"/>
      </a:dk2>
      <a:lt2>
        <a:srgbClr val="C7D737"/>
      </a:lt2>
      <a:accent1>
        <a:srgbClr val="C7D737"/>
      </a:accent1>
      <a:accent2>
        <a:srgbClr val="385C9A"/>
      </a:accent2>
      <a:accent3>
        <a:srgbClr val="0A3167"/>
      </a:accent3>
      <a:accent4>
        <a:srgbClr val="3E9532"/>
      </a:accent4>
      <a:accent5>
        <a:srgbClr val="89B0A0"/>
      </a:accent5>
      <a:accent6>
        <a:srgbClr val="2A5F21"/>
      </a:accent6>
      <a:hlink>
        <a:srgbClr val="9CA920"/>
      </a:hlink>
      <a:folHlink>
        <a:srgbClr val="3E953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B95B645-C2B1-4404-BFE0-977995682A5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Urban Waters PPT Template</Template>
  <TotalTime>2442</TotalTime>
  <Words>408</Words>
  <Application>Microsoft Office PowerPoint</Application>
  <PresentationFormat>On-screen Show (4:3)</PresentationFormat>
  <Paragraphs>102</Paragraphs>
  <Slides>13</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Calibri</vt:lpstr>
      <vt:lpstr>Kozuka Gothic Pr6N H</vt:lpstr>
      <vt:lpstr>SepticSam</vt:lpstr>
      <vt:lpstr>SepticSam Right</vt:lpstr>
      <vt:lpstr>SepticSam Left</vt:lpstr>
      <vt:lpstr>Blank</vt:lpstr>
      <vt:lpstr>Do your part,  be septicsmart!  www.epa.gov/septicsmart</vt:lpstr>
      <vt:lpstr>THE BASICS</vt:lpstr>
      <vt:lpstr>Do You Have a Septic System?</vt:lpstr>
      <vt:lpstr>How does a septic system work?</vt:lpstr>
      <vt:lpstr>WHY MAINTAIN?</vt:lpstr>
      <vt:lpstr>Failure Symptoms – Mind the Signs!</vt:lpstr>
      <vt:lpstr>PROPER CARE Inspection &amp; Pumping</vt:lpstr>
      <vt:lpstr>Protect it and Inspect It  Think at the Sink  Don’t Overload the Commode  Shield Your Field  Don’t Strain the Drain </vt:lpstr>
      <vt:lpstr>SepticSmart Website</vt:lpstr>
      <vt:lpstr>SepticSmart ToolKit</vt:lpstr>
      <vt:lpstr>RESOURCES</vt:lpstr>
      <vt:lpstr>Last full week of September each year  The purpose is to educate using the messages of the SepticSmart program across the country about the importance of maintaining and properly caring for your septic system through your daily activities.  Highlighted Activities from past years: - Dedicated webpage - Community highlights map - Blogs - News articles - Workshops - Exhibit of materials - Proclamations - PSAs/Radio Spots    </vt:lpstr>
      <vt:lpstr>September 19-23, 2016</vt:lpstr>
    </vt:vector>
  </TitlesOfParts>
  <Company>MCG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EPA Urban Waters Program</dc:title>
  <dc:creator>Betsy Eagin</dc:creator>
  <cp:lastModifiedBy>Bland, Naseera</cp:lastModifiedBy>
  <cp:revision>218</cp:revision>
  <cp:lastPrinted>2013-12-20T18:15:33Z</cp:lastPrinted>
  <dcterms:created xsi:type="dcterms:W3CDTF">2013-11-20T15:20:28Z</dcterms:created>
  <dcterms:modified xsi:type="dcterms:W3CDTF">2016-08-09T13:42:59Z</dcterms:modified>
</cp:coreProperties>
</file>